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0"/>
  </p:notesMasterIdLst>
  <p:sldIdLst>
    <p:sldId id="267" r:id="rId3"/>
    <p:sldId id="268" r:id="rId4"/>
    <p:sldId id="269" r:id="rId5"/>
    <p:sldId id="270" r:id="rId6"/>
    <p:sldId id="271" r:id="rId7"/>
    <p:sldId id="272" r:id="rId8"/>
    <p:sldId id="273" r:id="rId9"/>
    <p:sldId id="256" r:id="rId10"/>
    <p:sldId id="258" r:id="rId11"/>
    <p:sldId id="257" r:id="rId12"/>
    <p:sldId id="266" r:id="rId13"/>
    <p:sldId id="265" r:id="rId14"/>
    <p:sldId id="260" r:id="rId15"/>
    <p:sldId id="259" r:id="rId16"/>
    <p:sldId id="264" r:id="rId17"/>
    <p:sldId id="261" r:id="rId18"/>
    <p:sldId id="262" r:id="rId19"/>
  </p:sldIdLst>
  <p:sldSz cx="12192000" cy="6858000"/>
  <p:notesSz cx="6805613" cy="99441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77" y="5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4A9A55-55CA-4315-A4C6-9BA06330CA14}" type="datetimeFigureOut">
              <a:rPr lang="nl-NL" smtClean="0"/>
              <a:t>4-2-2024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0231A9-30C4-46D5-A794-C930F1C4DE4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5935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3990" indent="-286150">
              <a:defRPr>
                <a:solidFill>
                  <a:schemeClr val="tx1"/>
                </a:solidFill>
                <a:latin typeface="Arial" charset="0"/>
              </a:defRPr>
            </a:lvl2pPr>
            <a:lvl3pPr marL="1144600" indent="-228920">
              <a:defRPr>
                <a:solidFill>
                  <a:schemeClr val="tx1"/>
                </a:solidFill>
                <a:latin typeface="Arial" charset="0"/>
              </a:defRPr>
            </a:lvl3pPr>
            <a:lvl4pPr marL="1602440" indent="-228920">
              <a:defRPr>
                <a:solidFill>
                  <a:schemeClr val="tx1"/>
                </a:solidFill>
                <a:latin typeface="Arial" charset="0"/>
              </a:defRPr>
            </a:lvl4pPr>
            <a:lvl5pPr marL="2060280" indent="-228920">
              <a:defRPr>
                <a:solidFill>
                  <a:schemeClr val="tx1"/>
                </a:solidFill>
                <a:latin typeface="Arial" charset="0"/>
              </a:defRPr>
            </a:lvl5pPr>
            <a:lvl6pPr marL="2518120" indent="-22892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5961" indent="-22892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3801" indent="-22892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91641" indent="-22892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32AAADA7-5295-42F2-8F23-49A6235330A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3388" y="547688"/>
            <a:ext cx="3656012" cy="2743200"/>
          </a:xfrm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8216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230C4A-81EC-4657-B8AA-2FEF57278F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2819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230C4A-81EC-4657-B8AA-2FEF57278F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5345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F9650-7443-40EE-991C-646FABA9ED9F}" type="datetimeFigureOut">
              <a:rPr lang="nl-NL" smtClean="0"/>
              <a:t>4-2-2024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882D-8F8E-4625-9B45-BFE3AC0FCD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5353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F9650-7443-40EE-991C-646FABA9ED9F}" type="datetimeFigureOut">
              <a:rPr lang="nl-NL" smtClean="0"/>
              <a:t>4-2-2024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882D-8F8E-4625-9B45-BFE3AC0FCD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719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F9650-7443-40EE-991C-646FABA9ED9F}" type="datetimeFigureOut">
              <a:rPr lang="nl-NL" smtClean="0"/>
              <a:t>4-2-2024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882D-8F8E-4625-9B45-BFE3AC0FCD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070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>
            <a:spLocks noChangeArrowheads="1"/>
          </p:cNvSpPr>
          <p:nvPr userDrawn="1"/>
        </p:nvSpPr>
        <p:spPr bwMode="auto">
          <a:xfrm rot="10800000">
            <a:off x="0" y="5089525"/>
            <a:ext cx="12192000" cy="215900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sz="1800"/>
          </a:p>
        </p:txBody>
      </p:sp>
      <p:sp>
        <p:nvSpPr>
          <p:cNvPr id="4" name="Line 12"/>
          <p:cNvSpPr>
            <a:spLocks noChangeShapeType="1"/>
          </p:cNvSpPr>
          <p:nvPr userDrawn="1"/>
        </p:nvSpPr>
        <p:spPr bwMode="auto">
          <a:xfrm>
            <a:off x="0" y="5302250"/>
            <a:ext cx="1219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pic>
        <p:nvPicPr>
          <p:cNvPr id="5" name="Picture 11" descr="footer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10191"/>
            <a:ext cx="12192000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338365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>
            <a:spLocks noChangeArrowheads="1"/>
          </p:cNvSpPr>
          <p:nvPr userDrawn="1"/>
        </p:nvSpPr>
        <p:spPr bwMode="auto">
          <a:xfrm rot="10800000">
            <a:off x="0" y="5089525"/>
            <a:ext cx="12192000" cy="215900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sz="1800"/>
          </a:p>
        </p:txBody>
      </p:sp>
      <p:sp>
        <p:nvSpPr>
          <p:cNvPr id="4" name="Line 12"/>
          <p:cNvSpPr>
            <a:spLocks noChangeShapeType="1"/>
          </p:cNvSpPr>
          <p:nvPr userDrawn="1"/>
        </p:nvSpPr>
        <p:spPr bwMode="auto">
          <a:xfrm>
            <a:off x="0" y="5302250"/>
            <a:ext cx="1219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pic>
        <p:nvPicPr>
          <p:cNvPr id="5" name="Picture 11" descr="footer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10191"/>
            <a:ext cx="12192000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979656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0"/>
            <a:ext cx="11582399" cy="1079500"/>
          </a:xfrm>
        </p:spPr>
        <p:txBody>
          <a:bodyPr/>
          <a:lstStyle>
            <a:lvl1pPr marL="0" indent="0">
              <a:defRPr sz="4400" b="1" i="1"/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00" y="1260000"/>
            <a:ext cx="11650133" cy="5033224"/>
          </a:xfrm>
        </p:spPr>
        <p:txBody>
          <a:bodyPr/>
          <a:lstStyle>
            <a:lvl1pPr>
              <a:spcBef>
                <a:spcPts val="0"/>
              </a:spcBef>
              <a:spcAft>
                <a:spcPts val="300"/>
              </a:spcAft>
              <a:defRPr/>
            </a:lvl1pPr>
            <a:lvl2pPr marL="742950" indent="-285750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06514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22188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7868" y="1358903"/>
            <a:ext cx="5723467" cy="49450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4533" y="1358903"/>
            <a:ext cx="5723467" cy="49450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2447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5845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38302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7052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F9650-7443-40EE-991C-646FABA9ED9F}" type="datetimeFigureOut">
              <a:rPr lang="nl-NL" smtClean="0"/>
              <a:t>4-2-2024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882D-8F8E-4625-9B45-BFE3AC0FCD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37755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5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226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4901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52400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3"/>
            <a:ext cx="3048000" cy="6303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3"/>
            <a:ext cx="8940800" cy="6303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6896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F9650-7443-40EE-991C-646FABA9ED9F}" type="datetimeFigureOut">
              <a:rPr lang="nl-NL" smtClean="0"/>
              <a:t>4-2-2024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882D-8F8E-4625-9B45-BFE3AC0FCD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1949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F9650-7443-40EE-991C-646FABA9ED9F}" type="datetimeFigureOut">
              <a:rPr lang="nl-NL" smtClean="0"/>
              <a:t>4-2-2024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882D-8F8E-4625-9B45-BFE3AC0FCD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6514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F9650-7443-40EE-991C-646FABA9ED9F}" type="datetimeFigureOut">
              <a:rPr lang="nl-NL" smtClean="0"/>
              <a:t>4-2-2024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882D-8F8E-4625-9B45-BFE3AC0FCD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8569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F9650-7443-40EE-991C-646FABA9ED9F}" type="datetimeFigureOut">
              <a:rPr lang="nl-NL" smtClean="0"/>
              <a:t>4-2-2024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882D-8F8E-4625-9B45-BFE3AC0FCD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3559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F9650-7443-40EE-991C-646FABA9ED9F}" type="datetimeFigureOut">
              <a:rPr lang="nl-NL" smtClean="0"/>
              <a:t>4-2-2024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882D-8F8E-4625-9B45-BFE3AC0FCD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374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F9650-7443-40EE-991C-646FABA9ED9F}" type="datetimeFigureOut">
              <a:rPr lang="nl-NL" smtClean="0"/>
              <a:t>4-2-2024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882D-8F8E-4625-9B45-BFE3AC0FCD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5247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F9650-7443-40EE-991C-646FABA9ED9F}" type="datetimeFigureOut">
              <a:rPr lang="nl-NL" smtClean="0"/>
              <a:t>4-2-2024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882D-8F8E-4625-9B45-BFE3AC0FCD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5128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F9650-7443-40EE-991C-646FABA9ED9F}" type="datetimeFigureOut">
              <a:rPr lang="nl-NL" smtClean="0"/>
              <a:t>4-2-2024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4882D-8F8E-4625-9B45-BFE3AC0FCD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1153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2"/>
          <p:cNvSpPr>
            <a:spLocks noChangeArrowheads="1"/>
          </p:cNvSpPr>
          <p:nvPr userDrawn="1"/>
        </p:nvSpPr>
        <p:spPr bwMode="auto">
          <a:xfrm>
            <a:off x="0" y="1041400"/>
            <a:ext cx="12192000" cy="381000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sz="180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7868" y="1358903"/>
            <a:ext cx="11650133" cy="494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28" name="Rectangle 19"/>
          <p:cNvSpPr>
            <a:spLocks noChangeArrowheads="1"/>
          </p:cNvSpPr>
          <p:nvPr userDrawn="1"/>
        </p:nvSpPr>
        <p:spPr bwMode="auto">
          <a:xfrm rot="10800000">
            <a:off x="0" y="6273800"/>
            <a:ext cx="12192000" cy="215900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sz="1800"/>
          </a:p>
        </p:txBody>
      </p:sp>
      <p:pic>
        <p:nvPicPr>
          <p:cNvPr id="1029" name="Picture 20" descr="bovenkant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3" r="37718"/>
          <a:stretch>
            <a:fillRect/>
          </a:stretch>
        </p:blipFill>
        <p:spPr bwMode="auto">
          <a:xfrm>
            <a:off x="0" y="6350000"/>
            <a:ext cx="121920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Line 21"/>
          <p:cNvSpPr>
            <a:spLocks noChangeShapeType="1"/>
          </p:cNvSpPr>
          <p:nvPr userDrawn="1"/>
        </p:nvSpPr>
        <p:spPr bwMode="auto">
          <a:xfrm>
            <a:off x="0" y="6346825"/>
            <a:ext cx="1219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pic>
        <p:nvPicPr>
          <p:cNvPr id="1031" name="Picture 9" descr="header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07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74701" y="0"/>
            <a:ext cx="114173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3" name="Line 24"/>
          <p:cNvSpPr>
            <a:spLocks noChangeShapeType="1"/>
          </p:cNvSpPr>
          <p:nvPr userDrawn="1"/>
        </p:nvSpPr>
        <p:spPr bwMode="auto">
          <a:xfrm>
            <a:off x="0" y="1079500"/>
            <a:ext cx="1219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179856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3333CC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3333CC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3333CC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3333CC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3333CC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 i="1">
          <a:solidFill>
            <a:srgbClr val="3333CC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 i="1">
          <a:solidFill>
            <a:srgbClr val="3333CC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 i="1">
          <a:solidFill>
            <a:srgbClr val="3333CC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 i="1">
          <a:solidFill>
            <a:srgbClr val="3333CC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50000"/>
        <a:buChar char="•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wmv"/><Relationship Id="rId7" Type="http://schemas.openxmlformats.org/officeDocument/2006/relationships/image" Target="../media/image5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2.xml"/><Relationship Id="rId4" Type="http://schemas.openxmlformats.org/officeDocument/2006/relationships/video" Target="../media/media2.wmv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jpe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4.gif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3.e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0"/>
          <p:cNvSpPr>
            <a:spLocks noGrp="1" noChangeArrowheads="1"/>
          </p:cNvSpPr>
          <p:nvPr>
            <p:ph type="ctrTitle"/>
          </p:nvPr>
        </p:nvSpPr>
        <p:spPr>
          <a:xfrm>
            <a:off x="1528417" y="0"/>
            <a:ext cx="9144000" cy="1741488"/>
          </a:xfrm>
          <a:solidFill>
            <a:srgbClr val="FFD85B"/>
          </a:solidFill>
        </p:spPr>
        <p:txBody>
          <a:bodyPr/>
          <a:lstStyle/>
          <a:p>
            <a:pPr algn="ctr">
              <a:defRPr/>
            </a:pPr>
            <a:r>
              <a:rPr lang="en-US" b="1" i="1" kern="1200" dirty="0">
                <a:solidFill>
                  <a:srgbClr val="3333CC"/>
                </a:solidFill>
                <a:cs typeface="Arial" pitchFamily="34" charset="0"/>
              </a:rPr>
              <a:t>Introduction to “Complex Photonic Systems” (COPS) at the UT</a:t>
            </a:r>
            <a:endParaRPr lang="en-US" sz="3000" b="1" i="1" dirty="0">
              <a:solidFill>
                <a:srgbClr val="3333CC"/>
              </a:solidFill>
              <a:cs typeface="Arial" pitchFamily="34" charset="0"/>
            </a:endParaRPr>
          </a:p>
        </p:txBody>
      </p:sp>
      <p:sp>
        <p:nvSpPr>
          <p:cNvPr id="3075" name="Content Placeholder 4"/>
          <p:cNvSpPr txBox="1">
            <a:spLocks/>
          </p:cNvSpPr>
          <p:nvPr/>
        </p:nvSpPr>
        <p:spPr bwMode="auto">
          <a:xfrm>
            <a:off x="1524000" y="1733146"/>
            <a:ext cx="9122714" cy="4123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711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sz="2600" dirty="0">
                <a:cs typeface="Arial" charset="0"/>
              </a:rPr>
              <a:t>Willem Vos</a:t>
            </a:r>
          </a:p>
          <a:p>
            <a:pPr>
              <a:spcBef>
                <a:spcPct val="0"/>
              </a:spcBef>
            </a:pPr>
            <a:r>
              <a:rPr lang="en-US" sz="2000" dirty="0"/>
              <a:t>Complex Photonic Systems (COPS) </a:t>
            </a:r>
          </a:p>
          <a:p>
            <a:pPr>
              <a:spcBef>
                <a:spcPct val="0"/>
              </a:spcBef>
            </a:pPr>
            <a:r>
              <a:rPr lang="en-US" sz="2000" dirty="0"/>
              <a:t>MESA+ Institute for Nanotechnology </a:t>
            </a:r>
          </a:p>
          <a:p>
            <a:pPr>
              <a:spcBef>
                <a:spcPct val="0"/>
              </a:spcBef>
            </a:pPr>
            <a:r>
              <a:rPr lang="en-US" sz="2000" dirty="0"/>
              <a:t>Dept. of Science &amp; Technology, UT </a:t>
            </a:r>
          </a:p>
          <a:p>
            <a:pPr>
              <a:spcBef>
                <a:spcPct val="0"/>
              </a:spcBef>
            </a:pPr>
            <a:r>
              <a:rPr lang="nl-NL" sz="2000" b="1" dirty="0">
                <a:solidFill>
                  <a:srgbClr val="FF0000"/>
                </a:solidFill>
                <a:cs typeface="Arial" charset="0"/>
              </a:rPr>
              <a:t>https://nano-cops.com</a:t>
            </a:r>
            <a:r>
              <a:rPr lang="nl-NL" sz="2000" b="1" dirty="0">
                <a:solidFill>
                  <a:srgbClr val="0070C0"/>
                </a:solidFill>
                <a:cs typeface="Arial" charset="0"/>
              </a:rPr>
              <a:t> </a:t>
            </a:r>
          </a:p>
          <a:p>
            <a:pPr>
              <a:spcBef>
                <a:spcPct val="0"/>
              </a:spcBef>
            </a:pPr>
            <a:endParaRPr lang="en-US" sz="2000" b="1" dirty="0">
              <a:cs typeface="Arial" charset="0"/>
            </a:endParaRPr>
          </a:p>
        </p:txBody>
      </p:sp>
      <p:pic>
        <p:nvPicPr>
          <p:cNvPr id="15" name="_.wmv">
            <a:hlinkClick r:id="" action="ppaction://media"/>
            <a:extLst>
              <a:ext uri="{FF2B5EF4-FFF2-40B4-BE49-F238E27FC236}">
                <a16:creationId xmlns:a16="http://schemas.microsoft.com/office/drawing/2014/main" id="{9B95E54F-1BB0-4C39-9A27-558749E00BA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16362" y="1733146"/>
            <a:ext cx="2520000" cy="1890000"/>
          </a:xfrm>
          <a:prstGeom prst="rect">
            <a:avLst/>
          </a:prstGeom>
        </p:spPr>
      </p:pic>
      <p:pic>
        <p:nvPicPr>
          <p:cNvPr id="2" name="woldering_IW_and_Ball-Stick_800x600">
            <a:hlinkClick r:id="" action="ppaction://media"/>
            <a:extLst>
              <a:ext uri="{FF2B5EF4-FFF2-40B4-BE49-F238E27FC236}">
                <a16:creationId xmlns:a16="http://schemas.microsoft.com/office/drawing/2014/main" id="{1F55FA25-F58D-45B4-BB57-AA3563B4391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16362" y="3534464"/>
            <a:ext cx="2910740" cy="2183055"/>
          </a:xfrm>
          <a:prstGeom prst="rect">
            <a:avLst/>
          </a:prstGeom>
        </p:spPr>
      </p:pic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C0980517-D915-E9A8-428C-1000814BF9D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7" t="23382" b="19167"/>
          <a:stretch/>
        </p:blipFill>
        <p:spPr>
          <a:xfrm>
            <a:off x="3409071" y="3474074"/>
            <a:ext cx="4590824" cy="205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69786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1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1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81686"/>
          </a:xfrm>
        </p:spPr>
        <p:txBody>
          <a:bodyPr>
            <a:normAutofit fontScale="90000"/>
          </a:bodyPr>
          <a:lstStyle/>
          <a:p>
            <a:r>
              <a:rPr lang="en-US" dirty="0"/>
              <a:t>Project 1: automatic wavelength selection with stepper motor for Carl </a:t>
            </a:r>
            <a:r>
              <a:rPr lang="en-US" dirty="0" err="1"/>
              <a:t>Leiss</a:t>
            </a:r>
            <a:r>
              <a:rPr lang="en-US" dirty="0"/>
              <a:t> prism spectrometer by Arduino </a:t>
            </a:r>
            <a:r>
              <a:rPr lang="en-US" dirty="0" smtClean="0"/>
              <a:t> </a:t>
            </a:r>
            <a:r>
              <a:rPr lang="en-US" dirty="0"/>
              <a:t>micro controller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03" y="2382974"/>
            <a:ext cx="10515600" cy="298718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Mechanical construction with stepper motor and drive belt for rotating the wavelength selection prism: available, see picture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Rotation control stepper motor with micro steps and macro steps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Position detection stepper motor( encoder), there is a fixed gear between belt wheel and prism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Encoder table vs wavelength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User friendly, interface :USB controller and notebook to micro controller</a:t>
            </a:r>
          </a:p>
        </p:txBody>
      </p:sp>
    </p:spTree>
    <p:extLst>
      <p:ext uri="{BB962C8B-B14F-4D97-AF65-F5344CB8AC3E}">
        <p14:creationId xmlns:p14="http://schemas.microsoft.com/office/powerpoint/2010/main" val="144548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95" y="0"/>
            <a:ext cx="8730105" cy="4365053"/>
          </a:xfrm>
          <a:prstGeom prst="rect">
            <a:avLst/>
          </a:prstGeom>
          <a:effectLst>
            <a:outerShdw dist="50800" sx="1000" sy="1000" algn="ctr" rotWithShape="0">
              <a:srgbClr val="000000"/>
            </a:outerShdw>
            <a:reflection endPos="0" dist="50800" dir="5400000" sy="-100000" algn="bl" rotWithShape="0"/>
          </a:effectLst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76564" y="2167124"/>
            <a:ext cx="2381250" cy="300990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789" y="3888803"/>
            <a:ext cx="1727936" cy="260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533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information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Arduino Uno R3 micro computer</a:t>
            </a:r>
          </a:p>
          <a:p>
            <a:r>
              <a:rPr lang="en-US" dirty="0" smtClean="0"/>
              <a:t>CNC shield V3, controller board for 4 stepper motors</a:t>
            </a:r>
          </a:p>
          <a:p>
            <a:r>
              <a:rPr lang="en-US" dirty="0" smtClean="0"/>
              <a:t>Motor driver module</a:t>
            </a:r>
          </a:p>
          <a:p>
            <a:r>
              <a:rPr lang="en-US" dirty="0" smtClean="0"/>
              <a:t>Stepper motor( open loop, closed loop is in backorder) with pulley and bracket ( prepare the controller for closed loop with </a:t>
            </a:r>
            <a:r>
              <a:rPr lang="en-US" dirty="0" err="1" smtClean="0"/>
              <a:t>microsteps</a:t>
            </a:r>
            <a:r>
              <a:rPr lang="en-US" dirty="0" smtClean="0"/>
              <a:t> and encoder readout, test run with open loop)</a:t>
            </a:r>
          </a:p>
          <a:p>
            <a:r>
              <a:rPr lang="en-US" dirty="0" smtClean="0"/>
              <a:t>Power supply for motor</a:t>
            </a:r>
          </a:p>
          <a:p>
            <a:r>
              <a:rPr lang="en-US" dirty="0" smtClean="0"/>
              <a:t>By given gear ratio calculate the number of (micro)steps per wavelength unit (nm)</a:t>
            </a:r>
          </a:p>
          <a:p>
            <a:r>
              <a:rPr lang="en-US" dirty="0" smtClean="0"/>
              <a:t>Include home position for open loop acting</a:t>
            </a:r>
          </a:p>
          <a:p>
            <a:r>
              <a:rPr lang="en-US" dirty="0" smtClean="0"/>
              <a:t>35 sensor module, pick one or two sensors and surprise us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36045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10909"/>
          </a:xfrm>
        </p:spPr>
        <p:txBody>
          <a:bodyPr>
            <a:normAutofit fontScale="90000"/>
          </a:bodyPr>
          <a:lstStyle/>
          <a:p>
            <a:r>
              <a:rPr lang="en-US" dirty="0"/>
              <a:t>Project 2: build Arduino based controller for four simple actuators to move beam block, shutter or polarizer 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Switch several optical beams in complex optical setup without direct touching the setup. </a:t>
            </a:r>
          </a:p>
          <a:p>
            <a:pPr marL="0" indent="0">
              <a:buNone/>
            </a:pPr>
            <a:r>
              <a:rPr lang="en-US" dirty="0"/>
              <a:t>To do: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Design and program Arduino mini pc for controlling four actuators like servo motors or </a:t>
            </a:r>
            <a:r>
              <a:rPr lang="en-US" dirty="0" err="1"/>
              <a:t>lineair</a:t>
            </a:r>
            <a:r>
              <a:rPr lang="en-US" dirty="0"/>
              <a:t> dc motor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Design mechanical holder servo’s and shutter( 3D print?) </a:t>
            </a:r>
          </a:p>
          <a:p>
            <a:pPr marL="0" indent="0">
              <a:buNone/>
            </a:pPr>
            <a:r>
              <a:rPr lang="en-US" dirty="0"/>
              <a:t>The shutters are placed in all arms of an interferometer and make it possible to alter the measure arm or reference arm.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/>
              <a:t>User friendly interface( USB controller and notebook) to microcontroller</a:t>
            </a:r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  <a:p>
            <a:pPr marL="514350" indent="-514350">
              <a:buFont typeface="+mj-lt"/>
              <a:buAutoNum type="arabicPeriod" startAt="3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8102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427298-7487-8C94-5CA9-42111677E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116675"/>
            <a:ext cx="10891776" cy="49785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2:</a:t>
            </a:r>
            <a:endParaRPr lang="nl-NL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765" y="4197532"/>
            <a:ext cx="829220" cy="5254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971" y="4197532"/>
            <a:ext cx="829220" cy="5254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148" y="5486401"/>
            <a:ext cx="829220" cy="5254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148" y="2833778"/>
            <a:ext cx="829220" cy="5254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751" y="1690688"/>
            <a:ext cx="829220" cy="52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370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information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 pieces mini servo, 180 </a:t>
            </a:r>
            <a:r>
              <a:rPr lang="en-US" dirty="0" err="1" smtClean="0"/>
              <a:t>deg</a:t>
            </a:r>
            <a:endParaRPr lang="en-US" dirty="0" smtClean="0"/>
          </a:p>
          <a:p>
            <a:r>
              <a:rPr lang="en-US" dirty="0" smtClean="0"/>
              <a:t>1 piece mini servo continuous rotation</a:t>
            </a:r>
          </a:p>
          <a:p>
            <a:r>
              <a:rPr lang="en-US" dirty="0" smtClean="0"/>
              <a:t>Arduino Uno R3 micro computer</a:t>
            </a:r>
          </a:p>
          <a:p>
            <a:r>
              <a:rPr lang="en-US" dirty="0" smtClean="0"/>
              <a:t>16 channel servo controller</a:t>
            </a:r>
          </a:p>
          <a:p>
            <a:r>
              <a:rPr lang="en-US" dirty="0" smtClean="0"/>
              <a:t>Servomotor activated by pushbutton or switch on breadboard</a:t>
            </a:r>
          </a:p>
          <a:p>
            <a:r>
              <a:rPr lang="en-US" dirty="0" smtClean="0"/>
              <a:t>Measure light with photodiode in one of the beam paths( input)</a:t>
            </a:r>
          </a:p>
          <a:p>
            <a:r>
              <a:rPr lang="en-US" dirty="0" smtClean="0"/>
              <a:t>35 sensor module, pick one or two modules and surprise us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14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DDA39-1024-25BC-4FE8-CC39E98FE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3: Reproducible formation of films from colloidal suspensions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C1F147-C031-3882-2AE1-B4CDE418DB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Challenge: Design a controllable, reproducible method of creating films of varying thickness from colloidal suspensions of (polymer) beads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Decide on a method of deposition: e.g. spray paint, spinning, inkjet printing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Develop</a:t>
            </a:r>
            <a:r>
              <a:rPr lang="nl-NL" dirty="0"/>
              <a:t> a </a:t>
            </a:r>
            <a:r>
              <a:rPr lang="nl-NL" dirty="0" err="1"/>
              <a:t>method</a:t>
            </a:r>
            <a:r>
              <a:rPr lang="nl-NL" dirty="0"/>
              <a:t> of </a:t>
            </a:r>
            <a:r>
              <a:rPr lang="nl-NL" dirty="0" err="1"/>
              <a:t>automating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reproducing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deposition</a:t>
            </a:r>
            <a:endParaRPr lang="nl-NL" dirty="0"/>
          </a:p>
          <a:p>
            <a:pPr marL="514350" indent="-514350">
              <a:buFont typeface="+mj-lt"/>
              <a:buAutoNum type="arabicPeriod"/>
            </a:pPr>
            <a:r>
              <a:rPr lang="nl-NL" dirty="0"/>
              <a:t>Is </a:t>
            </a:r>
            <a:r>
              <a:rPr lang="nl-NL" dirty="0" err="1"/>
              <a:t>there</a:t>
            </a:r>
            <a:r>
              <a:rPr lang="nl-NL" dirty="0"/>
              <a:t> a way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reduce</a:t>
            </a:r>
            <a:r>
              <a:rPr lang="nl-NL" dirty="0"/>
              <a:t> </a:t>
            </a:r>
            <a:r>
              <a:rPr lang="nl-NL" dirty="0" err="1"/>
              <a:t>cracking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films in </a:t>
            </a:r>
            <a:r>
              <a:rPr lang="nl-NL" dirty="0" err="1"/>
              <a:t>thicker</a:t>
            </a:r>
            <a:r>
              <a:rPr lang="nl-NL" dirty="0"/>
              <a:t> samples?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order </a:t>
            </a:r>
            <a:r>
              <a:rPr lang="nl-NL" dirty="0" err="1"/>
              <a:t>and</a:t>
            </a:r>
            <a:r>
              <a:rPr lang="nl-NL" dirty="0"/>
              <a:t> disorder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varied</a:t>
            </a:r>
            <a:r>
              <a:rPr lang="nl-NL" dirty="0"/>
              <a:t>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67210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358B92F-DF55-9ADF-7363-3EB1BC5D6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471" y="0"/>
            <a:ext cx="10515600" cy="1325563"/>
          </a:xfrm>
        </p:spPr>
        <p:txBody>
          <a:bodyPr/>
          <a:lstStyle/>
          <a:p>
            <a:r>
              <a:rPr lang="en-US" dirty="0"/>
              <a:t>Project 3:</a:t>
            </a:r>
            <a:endParaRPr lang="nl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EC8F22-2BFB-6256-2627-D31E21B7FF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475" y="0"/>
            <a:ext cx="4814389" cy="34289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AC3919-E840-1FB2-99EE-16F0DEFFC1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475" y="3429000"/>
            <a:ext cx="4814391" cy="3429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995E127-5424-B1CB-82C7-3CD4410A35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71" y="1449388"/>
            <a:ext cx="5891529" cy="41961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7EC680B-7787-96C2-C6A9-FD37A9F68693}"/>
              </a:ext>
            </a:extLst>
          </p:cNvPr>
          <p:cNvSpPr txBox="1"/>
          <p:nvPr/>
        </p:nvSpPr>
        <p:spPr>
          <a:xfrm>
            <a:off x="1136416" y="5645568"/>
            <a:ext cx="42308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/>
              <a:t>Cracks in thicker films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C5ED6F-2717-5B0E-C9D6-87149B6BCB9F}"/>
              </a:ext>
            </a:extLst>
          </p:cNvPr>
          <p:cNvSpPr txBox="1"/>
          <p:nvPr/>
        </p:nvSpPr>
        <p:spPr>
          <a:xfrm>
            <a:off x="6877308" y="-1"/>
            <a:ext cx="2961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/>
              <a:t>Ordered beads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BA5222-F3BC-7A0D-B756-8CC1178E293A}"/>
              </a:ext>
            </a:extLst>
          </p:cNvPr>
          <p:cNvSpPr txBox="1"/>
          <p:nvPr/>
        </p:nvSpPr>
        <p:spPr>
          <a:xfrm>
            <a:off x="6763473" y="3428999"/>
            <a:ext cx="34696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/>
              <a:t>Disordered beads</a:t>
            </a:r>
          </a:p>
        </p:txBody>
      </p:sp>
    </p:spTree>
    <p:extLst>
      <p:ext uri="{BB962C8B-B14F-4D97-AF65-F5344CB8AC3E}">
        <p14:creationId xmlns:p14="http://schemas.microsoft.com/office/powerpoint/2010/main" val="4284637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nl-NL" dirty="0" err="1"/>
              <a:t>Welcome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COPS labs!</a:t>
            </a:r>
          </a:p>
        </p:txBody>
      </p:sp>
      <p:pic>
        <p:nvPicPr>
          <p:cNvPr id="4" name="Picture 7" descr="MCBD08271_0000[1]">
            <a:extLst>
              <a:ext uri="{FF2B5EF4-FFF2-40B4-BE49-F238E27FC236}">
                <a16:creationId xmlns:a16="http://schemas.microsoft.com/office/drawing/2014/main" id="{E13E2DDE-5A3A-4609-989F-81D28BDDD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739" y="4980843"/>
            <a:ext cx="3399692" cy="161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B329F485-79E4-4906-A78C-A84C6B4FDE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1" y="1148256"/>
            <a:ext cx="8411226" cy="3704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110331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110331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110331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110331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110331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11033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11033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11033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11033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Meander</a:t>
            </a:r>
            <a:r>
              <a:rPr lang="en-US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ground</a:t>
            </a:r>
            <a:r>
              <a:rPr lang="en-US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floor</a:t>
            </a:r>
            <a:r>
              <a:rPr lang="en-US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Best espresso on campus! 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(Real professional </a:t>
            </a:r>
            <a:r>
              <a:rPr lang="en-US" sz="2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Vibiemme</a:t>
            </a:r>
            <a:r>
              <a:rPr lang="en-US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high-pressure 3-piston machine, if </a:t>
            </a:r>
            <a:r>
              <a:rPr lang="en-US" sz="2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</a:t>
            </a:r>
            <a:r>
              <a:rPr lang="en-US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know </a:t>
            </a:r>
            <a:r>
              <a:rPr lang="en-US" sz="2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whaddimsayin</a:t>
            </a:r>
            <a:r>
              <a:rPr lang="en-US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  ;-)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endParaRPr lang="en-US" sz="13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If you are somewhere nearby, don’t be shy &amp; come over </a:t>
            </a:r>
          </a:p>
        </p:txBody>
      </p:sp>
    </p:spTree>
    <p:extLst>
      <p:ext uri="{BB962C8B-B14F-4D97-AF65-F5344CB8AC3E}">
        <p14:creationId xmlns:p14="http://schemas.microsoft.com/office/powerpoint/2010/main" val="107834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58612E-6 3.3765E-6 L -0.60279 -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139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873201" y="1079500"/>
            <a:ext cx="8686798" cy="52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79388">
              <a:defRPr sz="2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179388">
              <a:defRPr sz="2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179388">
              <a:defRPr sz="2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179388">
              <a:defRPr sz="2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179388">
              <a:defRPr sz="2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1793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1793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1793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1793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Aft>
                <a:spcPct val="0"/>
              </a:spcAft>
              <a:buSzPct val="75000"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We control the propagation &amp; </a:t>
            </a:r>
          </a:p>
          <a:p>
            <a:pPr eaLnBrk="0" fontAlgn="base" hangingPunct="0">
              <a:spcAft>
                <a:spcPct val="0"/>
              </a:spcAft>
              <a:buSzPct val="75000"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the emission of light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4"/>
              </a:buBlip>
              <a:defRPr/>
            </a:pPr>
            <a:endParaRPr lang="en-US" sz="2400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4"/>
              </a:buBlip>
              <a:defRPr/>
            </a:pPr>
            <a:r>
              <a:rPr lang="en-US" sz="2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This allows us to: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“</a:t>
            </a:r>
            <a:r>
              <a:rPr lang="en-US" sz="2400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Unscatter</a:t>
            </a:r>
            <a:r>
              <a:rPr lang="en-US" sz="2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scattered light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&amp; look through opaque screens!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4"/>
              </a:buBlip>
              <a:defRPr/>
            </a:pPr>
            <a:r>
              <a:rPr lang="en-US" sz="2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Have photons “</a:t>
            </a:r>
            <a:r>
              <a:rPr lang="en-US" i="1" dirty="0">
                <a:solidFill>
                  <a:srgbClr val="000000"/>
                </a:solidFill>
                <a:latin typeface="Arial" charset="0"/>
              </a:rPr>
              <a:t>run in circles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”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4"/>
              </a:buBlip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 Control emission by quantum systems </a:t>
            </a:r>
          </a:p>
          <a:p>
            <a:pPr eaLnBrk="0" fontAlgn="base" hangingPunct="0">
              <a:spcAft>
                <a:spcPct val="0"/>
              </a:spcAft>
              <a:buSzPct val="75000"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    &amp; slow down light (down to </a:t>
            </a:r>
            <a:r>
              <a:rPr lang="en-US" i="1" dirty="0">
                <a:solidFill>
                  <a:srgbClr val="000000"/>
                </a:solidFill>
                <a:latin typeface="Arial" charset="0"/>
              </a:rPr>
              <a:t>v 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= 0!) </a:t>
            </a:r>
          </a:p>
          <a:p>
            <a:pPr eaLnBrk="0" fontAlgn="base" hangingPunct="0">
              <a:spcAft>
                <a:spcPct val="0"/>
              </a:spcAft>
              <a:buSzPct val="75000"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    &amp; interfere, even single photons</a:t>
            </a:r>
            <a:endParaRPr lang="en-US" sz="2000" i="1" dirty="0">
              <a:solidFill>
                <a:srgbClr val="000000"/>
              </a:solidFill>
              <a:latin typeface="Arial" charset="0"/>
            </a:endParaRPr>
          </a:p>
          <a:p>
            <a:pPr eaLnBrk="0" fontAlgn="base" hangingPunct="0">
              <a:spcAft>
                <a:spcPct val="0"/>
              </a:spcAft>
              <a:buSzPct val="75000"/>
            </a:pPr>
            <a:endParaRPr lang="en-US" sz="1300" i="1" dirty="0">
              <a:solidFill>
                <a:srgbClr val="000000"/>
              </a:solidFill>
              <a:latin typeface="Arial" charset="0"/>
            </a:endParaRPr>
          </a:p>
          <a:p>
            <a:pPr eaLnBrk="0" fontAlgn="base" hangingPunct="0">
              <a:spcAft>
                <a:spcPct val="0"/>
              </a:spcAft>
              <a:buSzPct val="75000"/>
            </a:pPr>
            <a:endParaRPr lang="en-US" sz="1300" i="1" dirty="0">
              <a:solidFill>
                <a:srgbClr val="000000"/>
              </a:solidFill>
              <a:latin typeface="Arial" charset="0"/>
            </a:endParaRPr>
          </a:p>
          <a:p>
            <a:pPr eaLnBrk="0" fontAlgn="base" hangingPunct="0">
              <a:spcAft>
                <a:spcPct val="0"/>
              </a:spcAft>
              <a:buSzPct val="75000"/>
            </a:pPr>
            <a:endParaRPr lang="en-US" sz="1300" i="1" dirty="0">
              <a:solidFill>
                <a:srgbClr val="000000"/>
              </a:solidFill>
              <a:latin typeface="Arial" charset="0"/>
            </a:endParaRPr>
          </a:p>
          <a:p>
            <a:pPr eaLnBrk="0" fontAlgn="base" hangingPunct="0">
              <a:spcAft>
                <a:spcPct val="0"/>
              </a:spcAft>
              <a:buSzPct val="75000"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Our know-how is used by high-tech industry, e.g., ASML, </a:t>
            </a:r>
            <a:r>
              <a:rPr lang="en-US" dirty="0" err="1">
                <a:solidFill>
                  <a:srgbClr val="000000"/>
                </a:solidFill>
                <a:latin typeface="Arial" charset="0"/>
              </a:rPr>
              <a:t>Addoptics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charset="0"/>
              </a:rPr>
              <a:t>Anteryon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charset="0"/>
              </a:rPr>
              <a:t>Demcon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, Schott, Signify, TNO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nl-NL" dirty="0" err="1"/>
              <a:t>What</a:t>
            </a:r>
            <a:r>
              <a:rPr lang="nl-NL" dirty="0"/>
              <a:t> do the COPS do?</a:t>
            </a:r>
          </a:p>
        </p:txBody>
      </p:sp>
      <p:graphicFrame>
        <p:nvGraphicFramePr>
          <p:cNvPr id="4" name="Object 2">
            <a:extLst>
              <a:ext uri="{FF2B5EF4-FFF2-40B4-BE49-F238E27FC236}">
                <a16:creationId xmlns:a16="http://schemas.microsoft.com/office/drawing/2014/main" id="{00D4ACB0-20A7-4B72-8ED7-F7AC6B187A9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587621" y="1147975"/>
          <a:ext cx="2557217" cy="1794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Acrobat Document" r:id="rId5" imgW="3828881" imgH="2685915" progId="AcroExch.Document.7">
                  <p:embed/>
                </p:oleObj>
              </mc:Choice>
              <mc:Fallback>
                <p:oleObj name="Acrobat Document" r:id="rId5" imgW="3828881" imgH="2685915" progId="AcroExch.Document.7">
                  <p:embed/>
                  <p:pic>
                    <p:nvPicPr>
                      <p:cNvPr id="4" name="Object 2">
                        <a:extLst>
                          <a:ext uri="{FF2B5EF4-FFF2-40B4-BE49-F238E27FC236}">
                            <a16:creationId xmlns:a16="http://schemas.microsoft.com/office/drawing/2014/main" id="{00D4ACB0-20A7-4B72-8ED7-F7AC6B187A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7621" y="1147975"/>
                        <a:ext cx="2557217" cy="17940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6">
            <a:extLst>
              <a:ext uri="{FF2B5EF4-FFF2-40B4-BE49-F238E27FC236}">
                <a16:creationId xmlns:a16="http://schemas.microsoft.com/office/drawing/2014/main" id="{4AEE71F9-7B8D-4A24-9CEA-4CEF774D2968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9135517" y="1725504"/>
            <a:ext cx="2541749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fontAlgn="base" hangingPunct="0">
              <a:spcAft>
                <a:spcPct val="0"/>
              </a:spcAft>
              <a:defRPr/>
            </a:pPr>
            <a:r>
              <a:rPr lang="nl-NL" sz="1400" dirty="0">
                <a:solidFill>
                  <a:srgbClr val="000000"/>
                </a:solidFill>
                <a:latin typeface="Arial"/>
              </a:rPr>
              <a:t>van Putten &amp; Mosk, </a:t>
            </a:r>
          </a:p>
          <a:p>
            <a:pPr eaLnBrk="0" fontAlgn="base" hangingPunct="0">
              <a:spcAft>
                <a:spcPct val="0"/>
              </a:spcAft>
              <a:defRPr/>
            </a:pPr>
            <a:r>
              <a:rPr lang="nl-NL" sz="1400" dirty="0" err="1">
                <a:solidFill>
                  <a:srgbClr val="000000"/>
                </a:solidFill>
                <a:latin typeface="Arial"/>
              </a:rPr>
              <a:t>Physics</a:t>
            </a:r>
            <a:r>
              <a:rPr lang="nl-NL" sz="1400" dirty="0">
                <a:solidFill>
                  <a:srgbClr val="000000"/>
                </a:solidFill>
                <a:latin typeface="Arial"/>
              </a:rPr>
              <a:t> </a:t>
            </a:r>
            <a:r>
              <a:rPr lang="nl-NL" sz="1400" b="1" dirty="0">
                <a:solidFill>
                  <a:srgbClr val="000000"/>
                </a:solidFill>
                <a:latin typeface="Arial"/>
              </a:rPr>
              <a:t>3</a:t>
            </a:r>
            <a:r>
              <a:rPr lang="nl-NL" sz="1400" dirty="0">
                <a:solidFill>
                  <a:srgbClr val="000000"/>
                </a:solidFill>
                <a:latin typeface="Arial"/>
              </a:rPr>
              <a:t> (2010) 22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FD4543-7401-4885-AFA3-39F85ECA74E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3" t="18105" r="16323" b="17092"/>
          <a:stretch/>
        </p:blipFill>
        <p:spPr>
          <a:xfrm>
            <a:off x="7946572" y="3257990"/>
            <a:ext cx="2197771" cy="222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50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nl-NL" dirty="0"/>
              <a:t>Scattering of light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FE2C07-F257-4D2E-90B3-DEFF6C3C5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4001" y="1080000"/>
            <a:ext cx="8698523" cy="5021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300"/>
              </a:spcAft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Tx/>
              <a:buBlip>
                <a:blip r:embed="rId3"/>
              </a:buBlip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–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ct val="0"/>
              </a:spcBef>
              <a:buBlip>
                <a:blip r:embed="rId3"/>
              </a:buBlip>
            </a:pPr>
            <a:r>
              <a:rPr lang="en-US" sz="2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 a nanophotonic material</a:t>
            </a:r>
          </a:p>
          <a:p>
            <a:pPr marL="0" indent="0">
              <a:spcBef>
                <a:spcPct val="0"/>
              </a:spcBef>
            </a:pPr>
            <a:r>
              <a:rPr lang="en-US" sz="2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light scatters many, many </a:t>
            </a:r>
          </a:p>
          <a:p>
            <a:pPr marL="0" indent="0">
              <a:spcBef>
                <a:spcPct val="0"/>
              </a:spcBef>
            </a:pPr>
            <a:r>
              <a:rPr lang="en-US" sz="2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(~10</a:t>
            </a:r>
            <a:r>
              <a:rPr lang="en-US" sz="2400" kern="0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2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times</a:t>
            </a:r>
          </a:p>
          <a:p>
            <a:pPr>
              <a:spcBef>
                <a:spcPct val="0"/>
              </a:spcBef>
            </a:pPr>
            <a:endParaRPr lang="en-US" sz="2400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r>
              <a:rPr lang="en-US" sz="2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For example: paint, foam, </a:t>
            </a:r>
          </a:p>
          <a:p>
            <a:pPr>
              <a:spcBef>
                <a:spcPct val="0"/>
              </a:spcBef>
            </a:pPr>
            <a:r>
              <a:rPr lang="en-US" sz="2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biological tissue, etc.</a:t>
            </a:r>
          </a:p>
          <a:p>
            <a:pPr>
              <a:spcBef>
                <a:spcPct val="0"/>
              </a:spcBef>
            </a:pPr>
            <a:endParaRPr lang="en-US" sz="2400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endParaRPr lang="en-US" sz="2400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Blip>
                <a:blip r:embed="rId3"/>
              </a:buBlip>
            </a:pPr>
            <a:r>
              <a:rPr lang="en-US" sz="2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Scattering described by a matrix </a:t>
            </a:r>
            <a:r>
              <a:rPr lang="en-US" sz="2400" i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2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ct val="0"/>
              </a:spcBef>
              <a:buBlip>
                <a:blip r:embed="rId3"/>
              </a:buBlip>
            </a:pPr>
            <a:r>
              <a:rPr lang="en-US" sz="2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Output from sample is random </a:t>
            </a:r>
          </a:p>
          <a:p>
            <a:pPr marL="0" indent="0">
              <a:spcBef>
                <a:spcPct val="0"/>
              </a:spcBef>
            </a:pPr>
            <a:r>
              <a:rPr lang="en-US" sz="2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interference: speckle! 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A0B85E5-E1F1-46FF-9A05-79DFE4A6691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232766" y="1232389"/>
          <a:ext cx="4075235" cy="23153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CorelDRAW" r:id="rId4" imgW="4414114" imgH="2507590" progId="CorelDRAW.Graphic.10">
                  <p:embed/>
                </p:oleObj>
              </mc:Choice>
              <mc:Fallback>
                <p:oleObj name="CorelDRAW" r:id="rId4" imgW="4414114" imgH="2507590" progId="CorelDRAW.Graphic.10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5A0B85E5-E1F1-46FF-9A05-79DFE4A669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2766" y="1232389"/>
                        <a:ext cx="4075235" cy="23153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5">
            <a:extLst>
              <a:ext uri="{FF2B5EF4-FFF2-40B4-BE49-F238E27FC236}">
                <a16:creationId xmlns:a16="http://schemas.microsoft.com/office/drawing/2014/main" id="{06C04D67-5F10-4F95-B24B-C46FDD89F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0586" y="3168163"/>
            <a:ext cx="682869" cy="603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323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</a:t>
            </a: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1546318B-E3BC-425E-9694-AFA450E0E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20108" y="3771853"/>
            <a:ext cx="3106456" cy="232984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8663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nl-NL" dirty="0"/>
              <a:t>“</a:t>
            </a:r>
            <a:r>
              <a:rPr lang="nl-NL" dirty="0" err="1"/>
              <a:t>Unscatter</a:t>
            </a:r>
            <a:r>
              <a:rPr lang="nl-NL" dirty="0"/>
              <a:t>” </a:t>
            </a:r>
            <a:r>
              <a:rPr lang="nl-NL" dirty="0" err="1"/>
              <a:t>scattered</a:t>
            </a:r>
            <a:r>
              <a:rPr lang="nl-NL" dirty="0"/>
              <a:t> light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8D753FA-DA16-4CC3-9988-9C0716DBC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938" y="4504593"/>
            <a:ext cx="8229600" cy="1836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300"/>
              </a:spcAft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Tx/>
              <a:buBlip>
                <a:blip r:embed="rId3"/>
              </a:buBlip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–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3046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If we can invert S,   can we undo the scattering ?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D7824E44-0A71-4CD8-B190-71390675F0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04997" y="1387721"/>
          <a:ext cx="4412273" cy="2074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CorelDRAW" r:id="rId4" imgW="4779569" imgH="2247900" progId="CorelDRAW.Graphic.10">
                  <p:embed/>
                </p:oleObj>
              </mc:Choice>
              <mc:Fallback>
                <p:oleObj name="CorelDRAW" r:id="rId4" imgW="4779569" imgH="2247900" progId="CorelDRAW.Graphic.10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D7824E44-0A71-4CD8-B190-71390675F0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4997" y="1387721"/>
                        <a:ext cx="4412273" cy="20749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04246152-75BE-4E98-BEA8-7295258064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27482" y="1342293"/>
          <a:ext cx="2165838" cy="216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CorelDRAW" r:id="rId6" imgW="2345741" imgH="2345741" progId="CorelDRAW.Graphic.10">
                  <p:embed/>
                </p:oleObj>
              </mc:Choice>
              <mc:Fallback>
                <p:oleObj name="CorelDRAW" r:id="rId6" imgW="2345741" imgH="2345741" progId="CorelDRAW.Graphic.10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04246152-75BE-4E98-BEA8-7295258064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7482" y="1342293"/>
                        <a:ext cx="2165838" cy="216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2D1D143E-8342-4E83-8ADE-CC4CD95F0A5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94638" y="1784840"/>
          <a:ext cx="663820" cy="12792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CorelDRAW" r:id="rId8" imgW="719328" imgH="1385316" progId="CorelDRAW.Graphic.10">
                  <p:embed/>
                </p:oleObj>
              </mc:Choice>
              <mc:Fallback>
                <p:oleObj name="CorelDRAW" r:id="rId8" imgW="719328" imgH="1385316" progId="CorelDRAW.Graphic.10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2D1D143E-8342-4E83-8ADE-CC4CD95F0A5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4638" y="1784840"/>
                        <a:ext cx="663820" cy="12792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7">
            <a:extLst>
              <a:ext uri="{FF2B5EF4-FFF2-40B4-BE49-F238E27FC236}">
                <a16:creationId xmlns:a16="http://schemas.microsoft.com/office/drawing/2014/main" id="{26D9CD90-48F4-470E-9CDE-AB83F6537F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6655" y="3408486"/>
            <a:ext cx="1123950" cy="603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323">
                <a:solidFill>
                  <a:srgbClr val="000000"/>
                </a:solidFill>
              </a:rPr>
              <a:t>“S</a:t>
            </a:r>
            <a:r>
              <a:rPr lang="en-US" sz="3323" baseline="30000">
                <a:solidFill>
                  <a:srgbClr val="000000"/>
                </a:solidFill>
              </a:rPr>
              <a:t>-1</a:t>
            </a:r>
            <a:r>
              <a:rPr lang="en-US" sz="3323">
                <a:solidFill>
                  <a:srgbClr val="000000"/>
                </a:solidFill>
              </a:rPr>
              <a:t>”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9DD9584B-39DF-4F43-A470-2C88774A5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4863" y="3560886"/>
            <a:ext cx="682869" cy="603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323">
                <a:solidFill>
                  <a:srgbClr val="000000"/>
                </a:solidFill>
              </a:rPr>
              <a:t>S</a:t>
            </a:r>
          </a:p>
        </p:txBody>
      </p:sp>
      <p:grpSp>
        <p:nvGrpSpPr>
          <p:cNvPr id="11" name="Group 24">
            <a:extLst>
              <a:ext uri="{FF2B5EF4-FFF2-40B4-BE49-F238E27FC236}">
                <a16:creationId xmlns:a16="http://schemas.microsoft.com/office/drawing/2014/main" id="{90D1A34D-16D6-40B0-938B-541B0828CDE5}"/>
              </a:ext>
            </a:extLst>
          </p:cNvPr>
          <p:cNvGrpSpPr>
            <a:grpSpLocks/>
          </p:cNvGrpSpPr>
          <p:nvPr/>
        </p:nvGrpSpPr>
        <p:grpSpPr bwMode="auto">
          <a:xfrm>
            <a:off x="2192217" y="4365382"/>
            <a:ext cx="4706815" cy="1563565"/>
            <a:chOff x="456" y="2799"/>
            <a:chExt cx="3212" cy="1067"/>
          </a:xfrm>
        </p:grpSpPr>
        <p:grpSp>
          <p:nvGrpSpPr>
            <p:cNvPr id="12" name="Group 14">
              <a:extLst>
                <a:ext uri="{FF2B5EF4-FFF2-40B4-BE49-F238E27FC236}">
                  <a16:creationId xmlns:a16="http://schemas.microsoft.com/office/drawing/2014/main" id="{120869A8-C45B-44EA-8A27-3A5C97AFA14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4" y="2799"/>
              <a:ext cx="841" cy="673"/>
              <a:chOff x="4633" y="992"/>
              <a:chExt cx="641" cy="673"/>
            </a:xfrm>
          </p:grpSpPr>
          <p:sp>
            <p:nvSpPr>
              <p:cNvPr id="18" name="Freeform 10">
                <a:extLst>
                  <a:ext uri="{FF2B5EF4-FFF2-40B4-BE49-F238E27FC236}">
                    <a16:creationId xmlns:a16="http://schemas.microsoft.com/office/drawing/2014/main" id="{CE6D327A-DDB6-4B73-A90B-446AF28C60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42" y="992"/>
                <a:ext cx="320" cy="634"/>
              </a:xfrm>
              <a:custGeom>
                <a:avLst/>
                <a:gdLst>
                  <a:gd name="T0" fmla="*/ 0 w 320"/>
                  <a:gd name="T1" fmla="*/ 0 h 634"/>
                  <a:gd name="T2" fmla="*/ 26 w 320"/>
                  <a:gd name="T3" fmla="*/ 122 h 634"/>
                  <a:gd name="T4" fmla="*/ 32 w 320"/>
                  <a:gd name="T5" fmla="*/ 166 h 634"/>
                  <a:gd name="T6" fmla="*/ 84 w 320"/>
                  <a:gd name="T7" fmla="*/ 243 h 634"/>
                  <a:gd name="T8" fmla="*/ 173 w 320"/>
                  <a:gd name="T9" fmla="*/ 371 h 634"/>
                  <a:gd name="T10" fmla="*/ 244 w 320"/>
                  <a:gd name="T11" fmla="*/ 512 h 634"/>
                  <a:gd name="T12" fmla="*/ 308 w 320"/>
                  <a:gd name="T13" fmla="*/ 608 h 634"/>
                  <a:gd name="T14" fmla="*/ 320 w 320"/>
                  <a:gd name="T15" fmla="*/ 634 h 63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20" h="634">
                    <a:moveTo>
                      <a:pt x="0" y="0"/>
                    </a:moveTo>
                    <a:cubicBezTo>
                      <a:pt x="6" y="42"/>
                      <a:pt x="14" y="82"/>
                      <a:pt x="26" y="122"/>
                    </a:cubicBezTo>
                    <a:cubicBezTo>
                      <a:pt x="28" y="137"/>
                      <a:pt x="27" y="152"/>
                      <a:pt x="32" y="166"/>
                    </a:cubicBezTo>
                    <a:cubicBezTo>
                      <a:pt x="42" y="191"/>
                      <a:pt x="69" y="220"/>
                      <a:pt x="84" y="243"/>
                    </a:cubicBezTo>
                    <a:cubicBezTo>
                      <a:pt x="113" y="287"/>
                      <a:pt x="135" y="333"/>
                      <a:pt x="173" y="371"/>
                    </a:cubicBezTo>
                    <a:cubicBezTo>
                      <a:pt x="181" y="402"/>
                      <a:pt x="224" y="483"/>
                      <a:pt x="244" y="512"/>
                    </a:cubicBezTo>
                    <a:cubicBezTo>
                      <a:pt x="257" y="552"/>
                      <a:pt x="285" y="575"/>
                      <a:pt x="308" y="608"/>
                    </a:cubicBezTo>
                    <a:cubicBezTo>
                      <a:pt x="315" y="630"/>
                      <a:pt x="310" y="622"/>
                      <a:pt x="320" y="634"/>
                    </a:cubicBezTo>
                  </a:path>
                </a:pathLst>
              </a:custGeom>
              <a:noFill/>
              <a:ln w="381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endParaRPr lang="nl-NL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9" name="Freeform 11">
                <a:extLst>
                  <a:ext uri="{FF2B5EF4-FFF2-40B4-BE49-F238E27FC236}">
                    <a16:creationId xmlns:a16="http://schemas.microsoft.com/office/drawing/2014/main" id="{8E5C7906-10BE-405E-BBB1-13972E9E9F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3" y="1005"/>
                <a:ext cx="641" cy="660"/>
              </a:xfrm>
              <a:custGeom>
                <a:avLst/>
                <a:gdLst>
                  <a:gd name="T0" fmla="*/ 641 w 641"/>
                  <a:gd name="T1" fmla="*/ 0 h 660"/>
                  <a:gd name="T2" fmla="*/ 429 w 641"/>
                  <a:gd name="T3" fmla="*/ 115 h 660"/>
                  <a:gd name="T4" fmla="*/ 359 w 641"/>
                  <a:gd name="T5" fmla="*/ 153 h 660"/>
                  <a:gd name="T6" fmla="*/ 231 w 641"/>
                  <a:gd name="T7" fmla="*/ 256 h 660"/>
                  <a:gd name="T8" fmla="*/ 148 w 641"/>
                  <a:gd name="T9" fmla="*/ 371 h 660"/>
                  <a:gd name="T10" fmla="*/ 122 w 641"/>
                  <a:gd name="T11" fmla="*/ 409 h 660"/>
                  <a:gd name="T12" fmla="*/ 109 w 641"/>
                  <a:gd name="T13" fmla="*/ 429 h 660"/>
                  <a:gd name="T14" fmla="*/ 58 w 641"/>
                  <a:gd name="T15" fmla="*/ 505 h 660"/>
                  <a:gd name="T16" fmla="*/ 26 w 641"/>
                  <a:gd name="T17" fmla="*/ 582 h 660"/>
                  <a:gd name="T18" fmla="*/ 13 w 641"/>
                  <a:gd name="T19" fmla="*/ 621 h 660"/>
                  <a:gd name="T20" fmla="*/ 1 w 641"/>
                  <a:gd name="T21" fmla="*/ 646 h 66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41" h="660">
                    <a:moveTo>
                      <a:pt x="641" y="0"/>
                    </a:moveTo>
                    <a:cubicBezTo>
                      <a:pt x="578" y="41"/>
                      <a:pt x="502" y="98"/>
                      <a:pt x="429" y="115"/>
                    </a:cubicBezTo>
                    <a:cubicBezTo>
                      <a:pt x="405" y="128"/>
                      <a:pt x="385" y="145"/>
                      <a:pt x="359" y="153"/>
                    </a:cubicBezTo>
                    <a:cubicBezTo>
                      <a:pt x="321" y="192"/>
                      <a:pt x="280" y="231"/>
                      <a:pt x="231" y="256"/>
                    </a:cubicBezTo>
                    <a:cubicBezTo>
                      <a:pt x="202" y="294"/>
                      <a:pt x="176" y="331"/>
                      <a:pt x="148" y="371"/>
                    </a:cubicBezTo>
                    <a:cubicBezTo>
                      <a:pt x="139" y="384"/>
                      <a:pt x="131" y="396"/>
                      <a:pt x="122" y="409"/>
                    </a:cubicBezTo>
                    <a:cubicBezTo>
                      <a:pt x="118" y="416"/>
                      <a:pt x="109" y="429"/>
                      <a:pt x="109" y="429"/>
                    </a:cubicBezTo>
                    <a:cubicBezTo>
                      <a:pt x="99" y="460"/>
                      <a:pt x="81" y="482"/>
                      <a:pt x="58" y="505"/>
                    </a:cubicBezTo>
                    <a:cubicBezTo>
                      <a:pt x="50" y="533"/>
                      <a:pt x="42" y="558"/>
                      <a:pt x="26" y="582"/>
                    </a:cubicBezTo>
                    <a:cubicBezTo>
                      <a:pt x="22" y="595"/>
                      <a:pt x="17" y="608"/>
                      <a:pt x="13" y="621"/>
                    </a:cubicBezTo>
                    <a:cubicBezTo>
                      <a:pt x="0" y="660"/>
                      <a:pt x="1" y="628"/>
                      <a:pt x="1" y="646"/>
                    </a:cubicBezTo>
                  </a:path>
                </a:pathLst>
              </a:custGeom>
              <a:noFill/>
              <a:ln w="381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endParaRPr lang="nl-NL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  <p:grpSp>
          <p:nvGrpSpPr>
            <p:cNvPr id="13" name="Group 15">
              <a:extLst>
                <a:ext uri="{FF2B5EF4-FFF2-40B4-BE49-F238E27FC236}">
                  <a16:creationId xmlns:a16="http://schemas.microsoft.com/office/drawing/2014/main" id="{8D232335-DE8F-4644-864B-FC8A5EEEDE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4" y="3259"/>
              <a:ext cx="472" cy="607"/>
              <a:chOff x="3890" y="1479"/>
              <a:chExt cx="360" cy="607"/>
            </a:xfrm>
          </p:grpSpPr>
          <p:sp>
            <p:nvSpPr>
              <p:cNvPr id="16" name="Freeform 12">
                <a:extLst>
                  <a:ext uri="{FF2B5EF4-FFF2-40B4-BE49-F238E27FC236}">
                    <a16:creationId xmlns:a16="http://schemas.microsoft.com/office/drawing/2014/main" id="{E7C080AB-66D8-4DFA-89F0-F00BB1637F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0" y="1479"/>
                <a:ext cx="360" cy="390"/>
              </a:xfrm>
              <a:custGeom>
                <a:avLst/>
                <a:gdLst>
                  <a:gd name="T0" fmla="*/ 46 w 360"/>
                  <a:gd name="T1" fmla="*/ 12 h 390"/>
                  <a:gd name="T2" fmla="*/ 72 w 360"/>
                  <a:gd name="T3" fmla="*/ 390 h 390"/>
                  <a:gd name="T4" fmla="*/ 123 w 360"/>
                  <a:gd name="T5" fmla="*/ 358 h 390"/>
                  <a:gd name="T6" fmla="*/ 187 w 360"/>
                  <a:gd name="T7" fmla="*/ 217 h 390"/>
                  <a:gd name="T8" fmla="*/ 251 w 360"/>
                  <a:gd name="T9" fmla="*/ 140 h 390"/>
                  <a:gd name="T10" fmla="*/ 289 w 360"/>
                  <a:gd name="T11" fmla="*/ 83 h 390"/>
                  <a:gd name="T12" fmla="*/ 328 w 360"/>
                  <a:gd name="T13" fmla="*/ 44 h 390"/>
                  <a:gd name="T14" fmla="*/ 347 w 360"/>
                  <a:gd name="T15" fmla="*/ 6 h 390"/>
                  <a:gd name="T16" fmla="*/ 308 w 360"/>
                  <a:gd name="T17" fmla="*/ 12 h 390"/>
                  <a:gd name="T18" fmla="*/ 46 w 360"/>
                  <a:gd name="T19" fmla="*/ 12 h 39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60" h="390">
                    <a:moveTo>
                      <a:pt x="46" y="12"/>
                    </a:moveTo>
                    <a:cubicBezTo>
                      <a:pt x="54" y="137"/>
                      <a:pt x="45" y="268"/>
                      <a:pt x="72" y="390"/>
                    </a:cubicBezTo>
                    <a:cubicBezTo>
                      <a:pt x="97" y="381"/>
                      <a:pt x="107" y="381"/>
                      <a:pt x="123" y="358"/>
                    </a:cubicBezTo>
                    <a:cubicBezTo>
                      <a:pt x="129" y="305"/>
                      <a:pt x="141" y="249"/>
                      <a:pt x="187" y="217"/>
                    </a:cubicBezTo>
                    <a:cubicBezTo>
                      <a:pt x="206" y="190"/>
                      <a:pt x="228" y="163"/>
                      <a:pt x="251" y="140"/>
                    </a:cubicBezTo>
                    <a:cubicBezTo>
                      <a:pt x="258" y="118"/>
                      <a:pt x="273" y="100"/>
                      <a:pt x="289" y="83"/>
                    </a:cubicBezTo>
                    <a:cubicBezTo>
                      <a:pt x="301" y="69"/>
                      <a:pt x="328" y="44"/>
                      <a:pt x="328" y="44"/>
                    </a:cubicBezTo>
                    <a:cubicBezTo>
                      <a:pt x="332" y="30"/>
                      <a:pt x="360" y="12"/>
                      <a:pt x="347" y="6"/>
                    </a:cubicBezTo>
                    <a:cubicBezTo>
                      <a:pt x="335" y="0"/>
                      <a:pt x="321" y="9"/>
                      <a:pt x="308" y="12"/>
                    </a:cubicBezTo>
                    <a:cubicBezTo>
                      <a:pt x="229" y="28"/>
                      <a:pt x="0" y="111"/>
                      <a:pt x="46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 w="571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endParaRPr lang="nl-NL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7" name="Freeform 13">
                <a:extLst>
                  <a:ext uri="{FF2B5EF4-FFF2-40B4-BE49-F238E27FC236}">
                    <a16:creationId xmlns:a16="http://schemas.microsoft.com/office/drawing/2014/main" id="{5D1D5475-D924-494F-8773-958511A620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6" y="1929"/>
                <a:ext cx="179" cy="157"/>
              </a:xfrm>
              <a:custGeom>
                <a:avLst/>
                <a:gdLst>
                  <a:gd name="T0" fmla="*/ 64 w 179"/>
                  <a:gd name="T1" fmla="*/ 29 h 157"/>
                  <a:gd name="T2" fmla="*/ 6 w 179"/>
                  <a:gd name="T3" fmla="*/ 106 h 157"/>
                  <a:gd name="T4" fmla="*/ 83 w 179"/>
                  <a:gd name="T5" fmla="*/ 157 h 157"/>
                  <a:gd name="T6" fmla="*/ 154 w 179"/>
                  <a:gd name="T7" fmla="*/ 132 h 157"/>
                  <a:gd name="T8" fmla="*/ 179 w 179"/>
                  <a:gd name="T9" fmla="*/ 42 h 157"/>
                  <a:gd name="T10" fmla="*/ 134 w 179"/>
                  <a:gd name="T11" fmla="*/ 10 h 157"/>
                  <a:gd name="T12" fmla="*/ 0 w 179"/>
                  <a:gd name="T13" fmla="*/ 42 h 15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79" h="157">
                    <a:moveTo>
                      <a:pt x="64" y="29"/>
                    </a:moveTo>
                    <a:cubicBezTo>
                      <a:pt x="36" y="57"/>
                      <a:pt x="19" y="70"/>
                      <a:pt x="6" y="106"/>
                    </a:cubicBezTo>
                    <a:cubicBezTo>
                      <a:pt x="30" y="128"/>
                      <a:pt x="52" y="147"/>
                      <a:pt x="83" y="157"/>
                    </a:cubicBezTo>
                    <a:cubicBezTo>
                      <a:pt x="113" y="151"/>
                      <a:pt x="129" y="148"/>
                      <a:pt x="154" y="132"/>
                    </a:cubicBezTo>
                    <a:cubicBezTo>
                      <a:pt x="162" y="100"/>
                      <a:pt x="169" y="73"/>
                      <a:pt x="179" y="42"/>
                    </a:cubicBezTo>
                    <a:cubicBezTo>
                      <a:pt x="172" y="11"/>
                      <a:pt x="166" y="0"/>
                      <a:pt x="134" y="10"/>
                    </a:cubicBezTo>
                    <a:cubicBezTo>
                      <a:pt x="97" y="35"/>
                      <a:pt x="44" y="42"/>
                      <a:pt x="0" y="42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endParaRPr lang="nl-NL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  <p:sp>
          <p:nvSpPr>
            <p:cNvPr id="14" name="Text Box 19">
              <a:extLst>
                <a:ext uri="{FF2B5EF4-FFF2-40B4-BE49-F238E27FC236}">
                  <a16:creationId xmlns:a16="http://schemas.microsoft.com/office/drawing/2014/main" id="{99FB4440-F0D0-4D89-A7BC-A90AF59BF1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2" y="2894"/>
              <a:ext cx="1096" cy="3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2585" b="1" dirty="0">
                  <a:solidFill>
                    <a:srgbClr val="FF0000"/>
                  </a:solidFill>
                  <a:latin typeface="Script MT Bold" pitchFamily="66" charset="0"/>
                </a:rPr>
                <a:t>yes we can</a:t>
              </a:r>
            </a:p>
          </p:txBody>
        </p:sp>
        <p:sp>
          <p:nvSpPr>
            <p:cNvPr id="15" name="Text Box 20">
              <a:extLst>
                <a:ext uri="{FF2B5EF4-FFF2-40B4-BE49-F238E27FC236}">
                  <a16:creationId xmlns:a16="http://schemas.microsoft.com/office/drawing/2014/main" id="{C02A9228-733B-47ED-9FE1-92124E77F5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" y="2960"/>
              <a:ext cx="568" cy="3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2585" b="1">
                  <a:solidFill>
                    <a:srgbClr val="FF0000"/>
                  </a:solidFill>
                  <a:latin typeface="Script MT Bold" pitchFamily="66" charset="0"/>
                </a:rPr>
                <a:t>Yes!</a:t>
              </a:r>
            </a:p>
          </p:txBody>
        </p:sp>
      </p:grpSp>
      <p:sp>
        <p:nvSpPr>
          <p:cNvPr id="20" name="Text Box 23">
            <a:extLst>
              <a:ext uri="{FF2B5EF4-FFF2-40B4-BE49-F238E27FC236}">
                <a16:creationId xmlns:a16="http://schemas.microsoft.com/office/drawing/2014/main" id="{A450E99C-A6D7-4CDC-8A4C-25A1C8F60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7004" y="5979357"/>
            <a:ext cx="8236294" cy="737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en-US" sz="1846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Originally invented by COPS!</a:t>
            </a:r>
          </a:p>
          <a:p>
            <a:pPr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en-US" sz="1846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A. Mosk, A. Lagendijk, G. </a:t>
            </a:r>
            <a:r>
              <a:rPr lang="en-US" sz="1846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Lerosey</a:t>
            </a:r>
            <a:r>
              <a:rPr lang="en-US" sz="1846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&amp; M. Fink, </a:t>
            </a:r>
            <a:r>
              <a:rPr lang="en-US" sz="1846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Nature Photonics</a:t>
            </a:r>
            <a:r>
              <a:rPr lang="en-US" sz="1846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46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1846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(2012) 283 </a:t>
            </a:r>
          </a:p>
        </p:txBody>
      </p:sp>
    </p:spTree>
    <p:extLst>
      <p:ext uri="{BB962C8B-B14F-4D97-AF65-F5344CB8AC3E}">
        <p14:creationId xmlns:p14="http://schemas.microsoft.com/office/powerpoint/2010/main" val="1498974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nl-NL" dirty="0"/>
              <a:t>Light in a </a:t>
            </a:r>
            <a:r>
              <a:rPr lang="nl-NL" dirty="0" err="1"/>
              <a:t>nano-maze</a:t>
            </a:r>
            <a:endParaRPr lang="nl-NL" dirty="0"/>
          </a:p>
        </p:txBody>
      </p:sp>
      <p:sp>
        <p:nvSpPr>
          <p:cNvPr id="4" name="Text Box 28">
            <a:extLst>
              <a:ext uri="{FF2B5EF4-FFF2-40B4-BE49-F238E27FC236}">
                <a16:creationId xmlns:a16="http://schemas.microsoft.com/office/drawing/2014/main" id="{BF113C0A-5A43-4A0B-A940-F218479C9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4000" y="4728453"/>
            <a:ext cx="8598640" cy="1554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Aft>
                <a:spcPct val="0"/>
              </a:spcAft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We fabricate tailor-made nanostructures to “tease” light, using:</a:t>
            </a:r>
          </a:p>
          <a:p>
            <a:pPr eaLnBrk="0" fontAlgn="base" hangingPunct="0">
              <a:spcAft>
                <a:spcPct val="0"/>
              </a:spcAft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Litho + etching, self-assembly (colloids), direct laser writing, etc.</a:t>
            </a:r>
          </a:p>
          <a:p>
            <a:pPr eaLnBrk="0" fontAlgn="base" hangingPunct="0">
              <a:spcAft>
                <a:spcPct val="0"/>
              </a:spcAft>
            </a:pPr>
            <a:endParaRPr lang="en-US" sz="23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Aft>
                <a:spcPct val="0"/>
              </a:spcAft>
            </a:pPr>
            <a:r>
              <a:rPr lang="en-US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 We also study </a:t>
            </a:r>
            <a:r>
              <a:rPr lang="en-US" sz="2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nanomaterials, and even chemistry </a:t>
            </a:r>
            <a:endParaRPr lang="en-GB" sz="2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70CA05-519F-4015-A5C4-FCDE912899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3" t="18105" r="16323" b="17092"/>
          <a:stretch/>
        </p:blipFill>
        <p:spPr>
          <a:xfrm>
            <a:off x="1701623" y="1141932"/>
            <a:ext cx="3343361" cy="33872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381BEF-FB90-4AA9-9A79-E37F1ABBC6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393" y="1128893"/>
            <a:ext cx="3141890" cy="2917981"/>
          </a:xfrm>
          <a:prstGeom prst="rect">
            <a:avLst/>
          </a:prstGeom>
        </p:spPr>
      </p:pic>
      <p:sp>
        <p:nvSpPr>
          <p:cNvPr id="9" name="Text Box 28">
            <a:extLst>
              <a:ext uri="{FF2B5EF4-FFF2-40B4-BE49-F238E27FC236}">
                <a16:creationId xmlns:a16="http://schemas.microsoft.com/office/drawing/2014/main" id="{27264BA1-7D96-4677-A4EF-4C738B63A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1296" y="4148832"/>
            <a:ext cx="2686609" cy="433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21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Direct laser writing</a:t>
            </a:r>
            <a:endParaRPr lang="en-GB" sz="2215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28">
            <a:extLst>
              <a:ext uri="{FF2B5EF4-FFF2-40B4-BE49-F238E27FC236}">
                <a16:creationId xmlns:a16="http://schemas.microsoft.com/office/drawing/2014/main" id="{DF3EBA92-3775-47D3-BF15-D9B268D06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7905" y="3807970"/>
            <a:ext cx="2858739" cy="774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21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CMOS-compatible </a:t>
            </a:r>
          </a:p>
          <a:p>
            <a:pPr eaLnBrk="0" fontAlgn="base" hangingPunct="0">
              <a:spcAft>
                <a:spcPct val="0"/>
              </a:spcAft>
            </a:pPr>
            <a:r>
              <a:rPr lang="en-US" sz="221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3D Si nanophotonics</a:t>
            </a:r>
            <a:endParaRPr lang="en-GB" sz="2215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A picture containing text, apartment building&#10;&#10;Description automatically generated">
            <a:extLst>
              <a:ext uri="{FF2B5EF4-FFF2-40B4-BE49-F238E27FC236}">
                <a16:creationId xmlns:a16="http://schemas.microsoft.com/office/drawing/2014/main" id="{89EA1435-5AD4-C289-C618-584957E5FB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347" b="69169"/>
          <a:stretch/>
        </p:blipFill>
        <p:spPr>
          <a:xfrm>
            <a:off x="4814245" y="1128892"/>
            <a:ext cx="2785303" cy="277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3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884000" y="1079500"/>
            <a:ext cx="8795238" cy="52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79388">
              <a:defRPr sz="2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179388">
              <a:defRPr sz="2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179388">
              <a:defRPr sz="2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179388">
              <a:defRPr sz="2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179388">
              <a:defRPr sz="2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1793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1793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1793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1793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Aft>
                <a:spcPct val="0"/>
              </a:spcAft>
              <a:buSzPct val="75000"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For applications like: </a:t>
            </a:r>
          </a:p>
          <a:p>
            <a:pPr eaLnBrk="0" fontAlgn="base" hangingPunct="0">
              <a:spcAft>
                <a:spcPct val="0"/>
              </a:spcAft>
              <a:buSzPct val="75000"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CMOS-chip making, </a:t>
            </a:r>
          </a:p>
          <a:p>
            <a:pPr eaLnBrk="0" fontAlgn="base" hangingPunct="0">
              <a:spcAft>
                <a:spcPct val="0"/>
              </a:spcAft>
              <a:buSzPct val="75000"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daily LED lighting, </a:t>
            </a:r>
          </a:p>
          <a:p>
            <a:pPr eaLnBrk="0" fontAlgn="base" hangingPunct="0">
              <a:spcAft>
                <a:spcPct val="0"/>
              </a:spcAft>
              <a:buSzPct val="75000"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Satellites that observe</a:t>
            </a:r>
          </a:p>
          <a:p>
            <a:pPr eaLnBrk="0" fontAlgn="base" hangingPunct="0">
              <a:spcAft>
                <a:spcPct val="0"/>
              </a:spcAft>
              <a:buSzPct val="75000"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pollution …</a:t>
            </a:r>
          </a:p>
          <a:p>
            <a:pPr eaLnBrk="0" fontAlgn="base" hangingPunct="0">
              <a:spcAft>
                <a:spcPct val="0"/>
              </a:spcAft>
              <a:buSzPct val="75000"/>
            </a:pPr>
            <a:endParaRPr lang="en-US" dirty="0">
              <a:solidFill>
                <a:srgbClr val="000000"/>
              </a:solidFill>
              <a:latin typeface="Arial" charset="0"/>
            </a:endParaRPr>
          </a:p>
          <a:p>
            <a:pPr eaLnBrk="0" fontAlgn="base" hangingPunct="0">
              <a:spcAft>
                <a:spcPct val="0"/>
              </a:spcAft>
              <a:buSzPct val="75000"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Industry needs to know </a:t>
            </a:r>
          </a:p>
          <a:p>
            <a:pPr eaLnBrk="0" fontAlgn="base" hangingPunct="0">
              <a:spcAft>
                <a:spcPct val="0"/>
              </a:spcAft>
              <a:buSzPct val="75000"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Much more about </a:t>
            </a:r>
          </a:p>
          <a:p>
            <a:pPr eaLnBrk="0" fontAlgn="base" hangingPunct="0">
              <a:spcAft>
                <a:spcPct val="0"/>
              </a:spcAft>
              <a:buSzPct val="75000"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scattering in optics with any shape: free form optics </a:t>
            </a:r>
          </a:p>
          <a:p>
            <a:pPr eaLnBrk="0" fontAlgn="base" hangingPunct="0">
              <a:spcAft>
                <a:spcPct val="0"/>
              </a:spcAft>
              <a:buSzPct val="75000"/>
            </a:pPr>
            <a:endParaRPr lang="en-US" dirty="0">
              <a:solidFill>
                <a:srgbClr val="000000"/>
              </a:solidFill>
              <a:latin typeface="Arial" charset="0"/>
            </a:endParaRPr>
          </a:p>
          <a:p>
            <a:pPr eaLnBrk="0" fontAlgn="base" hangingPunct="0">
              <a:spcAft>
                <a:spcPct val="0"/>
              </a:spcAft>
              <a:buSzPct val="75000"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Hence COPS collaborates with: ASML, Signify (former Philips Lighting), Lumileds, TNO, Schott, </a:t>
            </a:r>
            <a:r>
              <a:rPr lang="en-US" dirty="0" err="1">
                <a:solidFill>
                  <a:srgbClr val="000000"/>
                </a:solidFill>
                <a:latin typeface="Arial" charset="0"/>
              </a:rPr>
              <a:t>Demcon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,    </a:t>
            </a:r>
          </a:p>
          <a:p>
            <a:pPr eaLnBrk="0" fontAlgn="base" hangingPunct="0">
              <a:spcAft>
                <a:spcPct val="0"/>
              </a:spcAft>
              <a:buSzPct val="75000"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&amp; teams at </a:t>
            </a:r>
            <a:r>
              <a:rPr lang="en-US" dirty="0" err="1">
                <a:solidFill>
                  <a:srgbClr val="000000"/>
                </a:solidFill>
                <a:latin typeface="Arial" charset="0"/>
              </a:rPr>
              <a:t>TUe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 &amp; TUD &amp; ARCNL </a:t>
            </a:r>
          </a:p>
          <a:p>
            <a:pPr eaLnBrk="0" fontAlgn="base" hangingPunct="0">
              <a:spcAft>
                <a:spcPct val="0"/>
              </a:spcAft>
              <a:buSzPct val="75000"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 </a:t>
            </a:r>
            <a:endParaRPr lang="en-US" sz="2000" i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/>
              <a:t>Scattering with industry!</a:t>
            </a:r>
            <a:endParaRPr lang="nl-NL" dirty="0"/>
          </a:p>
        </p:txBody>
      </p:sp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id="{C04C7BF2-0E56-40DC-838F-74A466FC14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374" y="1160318"/>
            <a:ext cx="4773247" cy="3076507"/>
          </a:xfrm>
        </p:spPr>
      </p:pic>
    </p:spTree>
    <p:extLst>
      <p:ext uri="{BB962C8B-B14F-4D97-AF65-F5344CB8AC3E}">
        <p14:creationId xmlns:p14="http://schemas.microsoft.com/office/powerpoint/2010/main" val="1631056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SAXION International Project Week 2024</a:t>
            </a:r>
            <a:br>
              <a:rPr lang="en-US" dirty="0"/>
            </a:b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330" y="2678581"/>
            <a:ext cx="3846656" cy="1655762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dirty="0"/>
              <a:t>University of Twente: COPS/TNW</a:t>
            </a:r>
          </a:p>
          <a:p>
            <a:pPr algn="l"/>
            <a:r>
              <a:rPr lang="en-US" dirty="0"/>
              <a:t>Willem Vos</a:t>
            </a:r>
          </a:p>
          <a:p>
            <a:pPr algn="l"/>
            <a:r>
              <a:rPr lang="en-US" dirty="0"/>
              <a:t>Cock Harteveld</a:t>
            </a:r>
          </a:p>
          <a:p>
            <a:pPr algn="l"/>
            <a:r>
              <a:rPr lang="en-US" dirty="0"/>
              <a:t>Geert Jan Kamphuis</a:t>
            </a:r>
          </a:p>
          <a:p>
            <a:pPr algn="l"/>
            <a:r>
              <a:rPr lang="en-US" dirty="0"/>
              <a:t>Melissa Goodwin</a:t>
            </a:r>
            <a:endParaRPr lang="nl-NL" dirty="0"/>
          </a:p>
        </p:txBody>
      </p:sp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1789C345-9532-AF8E-8105-7CB3833B4C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2" t="11552" r="3137" b="15262"/>
          <a:stretch/>
        </p:blipFill>
        <p:spPr>
          <a:xfrm>
            <a:off x="3880184" y="1672390"/>
            <a:ext cx="8135486" cy="48788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510164-FFC2-72A4-CE60-A70EAC0BA7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5736" y="1672390"/>
            <a:ext cx="1693065" cy="16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405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1:</a:t>
            </a:r>
            <a:br>
              <a:rPr lang="en-US" dirty="0"/>
            </a:br>
            <a:endParaRPr lang="nl-NL" sz="3000" dirty="0"/>
          </a:p>
        </p:txBody>
      </p:sp>
      <p:pic>
        <p:nvPicPr>
          <p:cNvPr id="12" name="Picture 11" descr="A close-up of a machine&#10;&#10;Description automatically generated">
            <a:extLst>
              <a:ext uri="{FF2B5EF4-FFF2-40B4-BE49-F238E27FC236}">
                <a16:creationId xmlns:a16="http://schemas.microsoft.com/office/drawing/2014/main" id="{EC9C5C3F-2EE4-BB69-E072-829A3EA127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467564" y="221520"/>
            <a:ext cx="3724436" cy="2095638"/>
          </a:xfrm>
          <a:prstGeom prst="rect">
            <a:avLst/>
          </a:prstGeom>
        </p:spPr>
      </p:pic>
      <p:pic>
        <p:nvPicPr>
          <p:cNvPr id="14" name="Picture 13" descr="A grey rectangular object on a metal surface&#10;&#10;Description automatically generated">
            <a:extLst>
              <a:ext uri="{FF2B5EF4-FFF2-40B4-BE49-F238E27FC236}">
                <a16:creationId xmlns:a16="http://schemas.microsoft.com/office/drawing/2014/main" id="{624DB0D2-6F18-98CC-5E23-60D3DD62C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467562" y="3920788"/>
            <a:ext cx="3724438" cy="2095639"/>
          </a:xfrm>
          <a:prstGeom prst="rect">
            <a:avLst/>
          </a:prstGeom>
        </p:spPr>
      </p:pic>
      <p:pic>
        <p:nvPicPr>
          <p:cNvPr id="16" name="Picture 15" descr="A black box on a metal surface">
            <a:extLst>
              <a:ext uri="{FF2B5EF4-FFF2-40B4-BE49-F238E27FC236}">
                <a16:creationId xmlns:a16="http://schemas.microsoft.com/office/drawing/2014/main" id="{AD17C3DB-7772-848A-DA32-4639FE1F63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506" y="221521"/>
            <a:ext cx="3724858" cy="209587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75" y="3341170"/>
            <a:ext cx="5715798" cy="285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1895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</TotalTime>
  <Words>841</Words>
  <Application>Microsoft Office PowerPoint</Application>
  <PresentationFormat>Widescreen</PresentationFormat>
  <Paragraphs>132</Paragraphs>
  <Slides>17</Slides>
  <Notes>3</Notes>
  <HiddenSlides>0</HiddenSlides>
  <MMClips>2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Calibri</vt:lpstr>
      <vt:lpstr>Calibri Light</vt:lpstr>
      <vt:lpstr>Script MT Bold</vt:lpstr>
      <vt:lpstr>Symbol</vt:lpstr>
      <vt:lpstr>Times New Roman</vt:lpstr>
      <vt:lpstr>Office Theme</vt:lpstr>
      <vt:lpstr>Default Design</vt:lpstr>
      <vt:lpstr>Acrobat Document</vt:lpstr>
      <vt:lpstr>CorelDRAW</vt:lpstr>
      <vt:lpstr>Introduction to “Complex Photonic Systems” (COPS) at the UT</vt:lpstr>
      <vt:lpstr>Welcome to COPS labs!</vt:lpstr>
      <vt:lpstr>What do the COPS do?</vt:lpstr>
      <vt:lpstr>Scattering of light</vt:lpstr>
      <vt:lpstr>“Unscatter” scattered light</vt:lpstr>
      <vt:lpstr>Light in a nano-maze</vt:lpstr>
      <vt:lpstr>Scattering with industry!</vt:lpstr>
      <vt:lpstr>SAXION International Project Week 2024 </vt:lpstr>
      <vt:lpstr>Project 1: </vt:lpstr>
      <vt:lpstr>Project 1: automatic wavelength selection with stepper motor for Carl Leiss prism spectrometer by Arduino  micro controller</vt:lpstr>
      <vt:lpstr>PowerPoint Presentation</vt:lpstr>
      <vt:lpstr>Additional information</vt:lpstr>
      <vt:lpstr>Project 2: build Arduino based controller for four simple actuators to move beam block, shutter or polarizer </vt:lpstr>
      <vt:lpstr>Project 2:</vt:lpstr>
      <vt:lpstr>Additional information</vt:lpstr>
      <vt:lpstr>Project 3: Reproducible formation of films from colloidal suspensions</vt:lpstr>
      <vt:lpstr>Project 3:</vt:lpstr>
    </vt:vector>
  </TitlesOfParts>
  <Company>University of Twente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SAXION International Project Week 2023</dc:title>
  <dc:creator>Harteveld, C.A.M. (TNW)</dc:creator>
  <cp:lastModifiedBy>Harteveld, C.A.M. (TNW)</cp:lastModifiedBy>
  <cp:revision>41</cp:revision>
  <cp:lastPrinted>2023-11-27T11:08:23Z</cp:lastPrinted>
  <dcterms:created xsi:type="dcterms:W3CDTF">2022-12-20T11:46:29Z</dcterms:created>
  <dcterms:modified xsi:type="dcterms:W3CDTF">2024-02-04T13:20:15Z</dcterms:modified>
</cp:coreProperties>
</file>