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6" r:id="rId2"/>
    <p:sldId id="257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3" r:id="rId11"/>
    <p:sldId id="309" r:id="rId12"/>
    <p:sldId id="302" r:id="rId13"/>
    <p:sldId id="305" r:id="rId14"/>
    <p:sldId id="313" r:id="rId15"/>
    <p:sldId id="314" r:id="rId16"/>
    <p:sldId id="310" r:id="rId17"/>
    <p:sldId id="328" r:id="rId18"/>
    <p:sldId id="311" r:id="rId19"/>
    <p:sldId id="312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6" r:id="rId31"/>
    <p:sldId id="327" r:id="rId32"/>
  </p:sldIdLst>
  <p:sldSz cx="9144000" cy="6858000" type="screen4x3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30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0B85C89-37D2-4DB3-A04C-3165407960A4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F125D4A-3298-413D-B704-9F3AE3F20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7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5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2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3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4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6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8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1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1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84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2B915-E65C-432E-8B49-2E5D950187F7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9831B-CD73-4058-BCCC-5F0C5748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emf"/><Relationship Id="rId7" Type="http://schemas.openxmlformats.org/officeDocument/2006/relationships/image" Target="../media/image53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47.emf"/><Relationship Id="rId4" Type="http://schemas.openxmlformats.org/officeDocument/2006/relationships/image" Target="../media/image5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552" y="1238895"/>
            <a:ext cx="8064896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Effects, Estimation, </a:t>
            </a:r>
            <a:r>
              <a:rPr lang="en-US" dirty="0"/>
              <a:t>and Compensation  of Frequency Sweep Nonlinearity </a:t>
            </a:r>
            <a:r>
              <a:rPr lang="en-US" dirty="0" smtClean="0"/>
              <a:t>in FMCW</a:t>
            </a:r>
            <a:r>
              <a:rPr lang="en-US" baseline="30000" dirty="0" smtClean="0"/>
              <a:t>*</a:t>
            </a:r>
            <a:r>
              <a:rPr lang="en-US" dirty="0" smtClean="0"/>
              <a:t> Ranging Systems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270740"/>
              </p:ext>
            </p:extLst>
          </p:nvPr>
        </p:nvGraphicFramePr>
        <p:xfrm>
          <a:off x="539552" y="4725144"/>
          <a:ext cx="8064896" cy="1677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891"/>
                <a:gridCol w="5449005"/>
              </a:tblGrid>
              <a:tr h="335455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Committee</a:t>
                      </a:r>
                      <a:r>
                        <a:rPr lang="en-US" baseline="0" dirty="0" smtClean="0"/>
                        <a:t> members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71692">
                <a:tc>
                  <a:txBody>
                    <a:bodyPr/>
                    <a:lstStyle/>
                    <a:p>
                      <a:r>
                        <a:rPr lang="en-US" dirty="0" smtClean="0"/>
                        <a:t>Applied</a:t>
                      </a:r>
                      <a:r>
                        <a:rPr lang="en-US" baseline="0" dirty="0" smtClean="0"/>
                        <a:t> Physics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Prof. dr. A.P. Mosk</a:t>
                      </a:r>
                      <a:r>
                        <a:rPr lang="en-US" baseline="0" dirty="0" smtClean="0"/>
                        <a:t> (COPS), </a:t>
                      </a:r>
                      <a:r>
                        <a:rPr lang="en-US" baseline="0" dirty="0" err="1" smtClean="0"/>
                        <a:t>ir.</a:t>
                      </a:r>
                      <a:r>
                        <a:rPr lang="en-US" baseline="0" dirty="0" smtClean="0"/>
                        <a:t> R. </a:t>
                      </a:r>
                      <a:r>
                        <a:rPr lang="en-US" baseline="0" dirty="0" err="1" smtClean="0"/>
                        <a:t>Vinke</a:t>
                      </a:r>
                      <a:r>
                        <a:rPr lang="en-US" baseline="0" dirty="0" smtClean="0"/>
                        <a:t> (Thales), prof. dr. W.L. Vos (COPS), </a:t>
                      </a:r>
                      <a:r>
                        <a:rPr lang="en-US" baseline="0" dirty="0" err="1" smtClean="0"/>
                        <a:t>ir.</a:t>
                      </a:r>
                      <a:r>
                        <a:rPr lang="en-US" baseline="0" dirty="0" smtClean="0"/>
                        <a:t> H.T. </a:t>
                      </a:r>
                      <a:r>
                        <a:rPr lang="en-US" baseline="0" dirty="0" err="1" smtClean="0"/>
                        <a:t>Griffioen</a:t>
                      </a:r>
                      <a:r>
                        <a:rPr lang="en-US" baseline="0" dirty="0" smtClean="0"/>
                        <a:t> (Thales)</a:t>
                      </a:r>
                      <a:endParaRPr lang="en-US" dirty="0"/>
                    </a:p>
                  </a:txBody>
                  <a:tcPr/>
                </a:tc>
              </a:tr>
              <a:tr h="587047">
                <a:tc>
                  <a:txBody>
                    <a:bodyPr/>
                    <a:lstStyle/>
                    <a:p>
                      <a:r>
                        <a:rPr lang="en-US" dirty="0" smtClean="0"/>
                        <a:t>Applied</a:t>
                      </a:r>
                      <a:r>
                        <a:rPr lang="en-US" baseline="0" dirty="0" smtClean="0"/>
                        <a:t> Mathematics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Dr. G. </a:t>
                      </a:r>
                      <a:r>
                        <a:rPr lang="en-US" dirty="0" err="1" smtClean="0"/>
                        <a:t>Meinsma</a:t>
                      </a:r>
                      <a:r>
                        <a:rPr lang="en-US" dirty="0" smtClean="0"/>
                        <a:t> (MSCT), prof. dr. A.A. </a:t>
                      </a:r>
                      <a:r>
                        <a:rPr lang="en-US" dirty="0" err="1" smtClean="0"/>
                        <a:t>Stoorvogel</a:t>
                      </a:r>
                      <a:r>
                        <a:rPr lang="en-US" dirty="0" smtClean="0"/>
                        <a:t> (MSCT), dr. A. </a:t>
                      </a:r>
                      <a:r>
                        <a:rPr lang="en-US" dirty="0" err="1" smtClean="0"/>
                        <a:t>Zagaris</a:t>
                      </a:r>
                      <a:r>
                        <a:rPr lang="en-US" dirty="0" smtClean="0"/>
                        <a:t> (AAMP)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4048" y="649820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*</a:t>
            </a:r>
            <a:r>
              <a:rPr lang="en-US" dirty="0" smtClean="0"/>
              <a:t> Frequency-Modulated Continuous-Wave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8188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1536758" y="1412776"/>
            <a:ext cx="6070484" cy="504638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Frequency sweep nonlinearity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38205" y="1474922"/>
            <a:ext cx="6452775" cy="4985217"/>
          </a:xfrm>
          <a:prstGeom prst="rect">
            <a:avLst/>
          </a:prstGeom>
        </p:spPr>
      </p:sp>
      <p:cxnSp>
        <p:nvCxnSpPr>
          <p:cNvPr id="6" name="Straight Connector 5"/>
          <p:cNvCxnSpPr/>
          <p:nvPr/>
        </p:nvCxnSpPr>
        <p:spPr>
          <a:xfrm>
            <a:off x="5493117" y="1943543"/>
            <a:ext cx="0" cy="406883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86334" y="5609994"/>
            <a:ext cx="38204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486334" y="5609825"/>
            <a:ext cx="0" cy="403298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493117" y="5599369"/>
            <a:ext cx="0" cy="40255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95732" y="6001921"/>
            <a:ext cx="39060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284685" y="5801018"/>
            <a:ext cx="0" cy="212105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095732" y="1644804"/>
            <a:ext cx="0" cy="2898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039718" y="4511210"/>
            <a:ext cx="123230" cy="55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039718" y="4567224"/>
            <a:ext cx="123230" cy="55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095732" y="4612035"/>
            <a:ext cx="0" cy="133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095732" y="4746468"/>
            <a:ext cx="33272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095732" y="5151260"/>
            <a:ext cx="0" cy="8491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095732" y="5998186"/>
            <a:ext cx="33272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0"/>
          <p:cNvSpPr txBox="1"/>
          <p:nvPr/>
        </p:nvSpPr>
        <p:spPr>
          <a:xfrm>
            <a:off x="3563888" y="1700808"/>
            <a:ext cx="1074716" cy="45856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>
                <a:solidFill>
                  <a:srgbClr val="000000"/>
                </a:solidFill>
                <a:effectLst/>
                <a:ea typeface="Calibri"/>
              </a:rPr>
              <a:t>transmitted non-linear chirp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0" name="Text Box 20"/>
          <p:cNvSpPr txBox="1"/>
          <p:nvPr/>
        </p:nvSpPr>
        <p:spPr>
          <a:xfrm>
            <a:off x="5172719" y="3370772"/>
            <a:ext cx="997043" cy="45856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>
                <a:solidFill>
                  <a:srgbClr val="000000"/>
                </a:solidFill>
                <a:effectLst/>
                <a:ea typeface="Calibri"/>
              </a:rPr>
              <a:t>received target echoes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056211" y="2821091"/>
            <a:ext cx="334588" cy="5130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875473" y="2821091"/>
            <a:ext cx="392843" cy="59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360147" y="2280372"/>
            <a:ext cx="295752" cy="3569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20"/>
          <p:cNvSpPr txBox="1"/>
          <p:nvPr/>
        </p:nvSpPr>
        <p:spPr>
          <a:xfrm>
            <a:off x="1951559" y="5260300"/>
            <a:ext cx="856737" cy="7311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beat frequency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5" name="Text Box 20"/>
          <p:cNvSpPr txBox="1"/>
          <p:nvPr/>
        </p:nvSpPr>
        <p:spPr>
          <a:xfrm>
            <a:off x="1963509" y="2639607"/>
            <a:ext cx="997043" cy="7311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frequency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6" name="Text Box 20"/>
          <p:cNvSpPr txBox="1"/>
          <p:nvPr/>
        </p:nvSpPr>
        <p:spPr>
          <a:xfrm>
            <a:off x="5771692" y="4801734"/>
            <a:ext cx="997043" cy="32562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>
                <a:solidFill>
                  <a:srgbClr val="000000"/>
                </a:solidFill>
                <a:effectLst/>
                <a:ea typeface="Calibri"/>
              </a:rPr>
              <a:t>time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sp>
        <p:nvSpPr>
          <p:cNvPr id="27" name="Text Box 20"/>
          <p:cNvSpPr txBox="1"/>
          <p:nvPr/>
        </p:nvSpPr>
        <p:spPr>
          <a:xfrm>
            <a:off x="5794097" y="6053453"/>
            <a:ext cx="997043" cy="32487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>
                <a:solidFill>
                  <a:srgbClr val="000000"/>
                </a:solidFill>
                <a:effectLst/>
                <a:ea typeface="Calibri"/>
              </a:rPr>
              <a:t>time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3284685" y="4349144"/>
            <a:ext cx="0" cy="166846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481853" y="4345410"/>
            <a:ext cx="0" cy="166771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3095732" y="1943506"/>
            <a:ext cx="2395268" cy="2388810"/>
            <a:chOff x="1324270" y="398408"/>
            <a:chExt cx="2036550" cy="2031059"/>
          </a:xfrm>
        </p:grpSpPr>
        <p:cxnSp>
          <p:nvCxnSpPr>
            <p:cNvPr id="55" name="Straight Connector 54"/>
            <p:cNvCxnSpPr/>
            <p:nvPr/>
          </p:nvCxnSpPr>
          <p:spPr>
            <a:xfrm flipV="1">
              <a:off x="1324270" y="1771650"/>
              <a:ext cx="656930" cy="657817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2676820" y="398408"/>
              <a:ext cx="684000" cy="68400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1981200" y="1611700"/>
              <a:ext cx="361950" cy="159703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2343150" y="1082257"/>
              <a:ext cx="333670" cy="529443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3284685" y="1943857"/>
            <a:ext cx="2395145" cy="2388422"/>
            <a:chOff x="0" y="0"/>
            <a:chExt cx="2036550" cy="2031059"/>
          </a:xfrm>
        </p:grpSpPr>
        <p:cxnSp>
          <p:nvCxnSpPr>
            <p:cNvPr id="51" name="Straight Connector 50"/>
            <p:cNvCxnSpPr/>
            <p:nvPr/>
          </p:nvCxnSpPr>
          <p:spPr>
            <a:xfrm flipV="1">
              <a:off x="0" y="1373242"/>
              <a:ext cx="656930" cy="657817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1352550" y="0"/>
              <a:ext cx="684000" cy="684000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656930" y="1213292"/>
              <a:ext cx="361950" cy="159703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1018880" y="683849"/>
              <a:ext cx="333670" cy="529443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3486334" y="1944565"/>
            <a:ext cx="2395145" cy="2387677"/>
            <a:chOff x="0" y="0"/>
            <a:chExt cx="2036550" cy="2031059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0" y="1373242"/>
              <a:ext cx="656930" cy="657817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V="1">
              <a:off x="1352550" y="0"/>
              <a:ext cx="684000" cy="684000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V="1">
              <a:off x="656930" y="1213292"/>
              <a:ext cx="361950" cy="159703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1018880" y="683849"/>
              <a:ext cx="333670" cy="529443"/>
            </a:xfrm>
            <a:prstGeom prst="line">
              <a:avLst/>
            </a:prstGeom>
            <a:ln w="2540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/>
          <p:cNvCxnSpPr/>
          <p:nvPr/>
        </p:nvCxnSpPr>
        <p:spPr>
          <a:xfrm>
            <a:off x="5056211" y="5609446"/>
            <a:ext cx="43690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868374" y="5598794"/>
            <a:ext cx="390562" cy="26760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258936" y="5384676"/>
            <a:ext cx="425682" cy="481105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86520" y="5383585"/>
            <a:ext cx="369690" cy="22583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284685" y="5800415"/>
            <a:ext cx="583689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68374" y="5799812"/>
            <a:ext cx="188913" cy="133799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057287" y="5932988"/>
            <a:ext cx="201649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258936" y="5708956"/>
            <a:ext cx="224032" cy="224034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482968" y="5708366"/>
            <a:ext cx="20355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673415" y="5707775"/>
            <a:ext cx="202059" cy="98119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864188" y="5811618"/>
            <a:ext cx="62681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108520" y="1104765"/>
            <a:ext cx="9361040" cy="51845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dirty="0" smtClean="0"/>
              <a:t>“Ghost” targets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85" y="1700808"/>
            <a:ext cx="3460166" cy="25922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87"/>
          <a:stretch/>
        </p:blipFill>
        <p:spPr>
          <a:xfrm>
            <a:off x="1259632" y="4077072"/>
            <a:ext cx="3186545" cy="184343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1308640" y="1268760"/>
            <a:ext cx="0" cy="2898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252626" y="4135166"/>
            <a:ext cx="123230" cy="55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252626" y="4191180"/>
            <a:ext cx="123230" cy="55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308640" y="4235991"/>
            <a:ext cx="0" cy="133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308640" y="4370424"/>
            <a:ext cx="33272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308640" y="4775216"/>
            <a:ext cx="0" cy="8491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08640" y="5622142"/>
            <a:ext cx="33272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0"/>
          <p:cNvSpPr txBox="1"/>
          <p:nvPr/>
        </p:nvSpPr>
        <p:spPr>
          <a:xfrm>
            <a:off x="164467" y="4884256"/>
            <a:ext cx="856737" cy="7311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beat frequency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5" name="Text Box 20"/>
          <p:cNvSpPr txBox="1"/>
          <p:nvPr/>
        </p:nvSpPr>
        <p:spPr>
          <a:xfrm>
            <a:off x="176417" y="2263563"/>
            <a:ext cx="997043" cy="7311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frequency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6" name="Text Box 20"/>
          <p:cNvSpPr txBox="1"/>
          <p:nvPr/>
        </p:nvSpPr>
        <p:spPr>
          <a:xfrm>
            <a:off x="3984600" y="4425690"/>
            <a:ext cx="997043" cy="32562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>
                <a:solidFill>
                  <a:srgbClr val="000000"/>
                </a:solidFill>
                <a:effectLst/>
                <a:ea typeface="Calibri"/>
              </a:rPr>
              <a:t>time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sp>
        <p:nvSpPr>
          <p:cNvPr id="17" name="Text Box 20"/>
          <p:cNvSpPr txBox="1"/>
          <p:nvPr/>
        </p:nvSpPr>
        <p:spPr>
          <a:xfrm>
            <a:off x="4007005" y="5677409"/>
            <a:ext cx="997043" cy="32487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>
                <a:solidFill>
                  <a:srgbClr val="000000"/>
                </a:solidFill>
                <a:effectLst/>
                <a:ea typeface="Calibri"/>
              </a:rPr>
              <a:t>time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023" y="3645024"/>
            <a:ext cx="2963601" cy="2220331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1675088" y="4005064"/>
            <a:ext cx="0" cy="1610357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763320" y="1916832"/>
            <a:ext cx="0" cy="3700506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409023" y="3274675"/>
            <a:ext cx="0" cy="23500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409023" y="5622458"/>
            <a:ext cx="33272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20"/>
          <p:cNvSpPr txBox="1"/>
          <p:nvPr/>
        </p:nvSpPr>
        <p:spPr>
          <a:xfrm>
            <a:off x="4552286" y="3119574"/>
            <a:ext cx="856737" cy="7311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power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8" name="Text Box 20"/>
          <p:cNvSpPr txBox="1"/>
          <p:nvPr/>
        </p:nvSpPr>
        <p:spPr>
          <a:xfrm>
            <a:off x="8090174" y="5685523"/>
            <a:ext cx="997043" cy="32487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frequency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1" name="Text Box 20"/>
          <p:cNvSpPr txBox="1"/>
          <p:nvPr/>
        </p:nvSpPr>
        <p:spPr>
          <a:xfrm>
            <a:off x="1755143" y="1579809"/>
            <a:ext cx="1074716" cy="45856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>
                <a:solidFill>
                  <a:srgbClr val="000000"/>
                </a:solidFill>
                <a:effectLst/>
                <a:ea typeface="Calibri"/>
              </a:rPr>
              <a:t>transmitted non-linear chirp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551402" y="2159373"/>
            <a:ext cx="295752" cy="3569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20"/>
          <p:cNvSpPr txBox="1"/>
          <p:nvPr/>
        </p:nvSpPr>
        <p:spPr>
          <a:xfrm>
            <a:off x="2858556" y="2960008"/>
            <a:ext cx="1126044" cy="50405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>
                <a:solidFill>
                  <a:srgbClr val="000000"/>
                </a:solidFill>
                <a:effectLst/>
                <a:ea typeface="Calibri"/>
              </a:rPr>
              <a:t>received target </a:t>
            </a: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echo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 flipV="1">
            <a:off x="3059833" y="2653303"/>
            <a:ext cx="196420" cy="2957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/>
          <p:nvPr/>
        </p:nvCxnSpPr>
        <p:spPr>
          <a:xfrm rot="5400000">
            <a:off x="6630584" y="4492110"/>
            <a:ext cx="756000" cy="828000"/>
          </a:xfrm>
          <a:prstGeom prst="curvedConnector3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/>
          <p:nvPr/>
        </p:nvCxnSpPr>
        <p:spPr>
          <a:xfrm rot="5400000">
            <a:off x="7028619" y="4816110"/>
            <a:ext cx="756000" cy="180000"/>
          </a:xfrm>
          <a:prstGeom prst="curvedConnector3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20"/>
          <p:cNvSpPr txBox="1"/>
          <p:nvPr/>
        </p:nvSpPr>
        <p:spPr>
          <a:xfrm>
            <a:off x="6933598" y="3989544"/>
            <a:ext cx="1126044" cy="50405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“ghost” targets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42" name="Curved Connector 41"/>
          <p:cNvCxnSpPr/>
          <p:nvPr/>
        </p:nvCxnSpPr>
        <p:spPr>
          <a:xfrm>
            <a:off x="6522576" y="4015042"/>
            <a:ext cx="296239" cy="134038"/>
          </a:xfrm>
          <a:prstGeom prst="curvedConnector3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0"/>
          <p:cNvSpPr txBox="1"/>
          <p:nvPr/>
        </p:nvSpPr>
        <p:spPr>
          <a:xfrm>
            <a:off x="5652120" y="3717032"/>
            <a:ext cx="1126044" cy="50405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dirty="0" smtClean="0">
                <a:solidFill>
                  <a:srgbClr val="000000"/>
                </a:solidFill>
                <a:effectLst/>
                <a:ea typeface="Calibri"/>
              </a:rPr>
              <a:t>target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1266" name="Picture 2" descr="http://itthing.com/wp-content/uploads/ghostbuster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632" y="1554573"/>
            <a:ext cx="1806655" cy="158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Analog chirp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4525963"/>
          </a:xfrm>
        </p:spPr>
        <p:txBody>
          <a:bodyPr/>
          <a:lstStyle/>
          <a:p>
            <a:r>
              <a:rPr lang="en-US" dirty="0" smtClean="0"/>
              <a:t>YIG (Yttrium, Iron, and Garnet)-tuned oscillator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5" y="1628800"/>
            <a:ext cx="2512318" cy="256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REAL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29" y="1628800"/>
            <a:ext cx="482917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5" y="4493590"/>
            <a:ext cx="3217536" cy="212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1318" y="5157192"/>
            <a:ext cx="4203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A.G. Stove, </a:t>
            </a:r>
            <a:r>
              <a:rPr lang="en-US" i="1" dirty="0" smtClean="0"/>
              <a:t>Measurement of Spectra of Microwave FMCW Radars</a:t>
            </a:r>
            <a:r>
              <a:rPr lang="en-US" dirty="0" smtClean="0"/>
              <a:t>, Thales Aerospace UK, working paper (2006).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2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US" dirty="0" smtClean="0"/>
              <a:t>Digital chirp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820688"/>
          </a:xfrm>
        </p:spPr>
        <p:txBody>
          <a:bodyPr/>
          <a:lstStyle/>
          <a:p>
            <a:r>
              <a:rPr lang="en-US" dirty="0" smtClean="0"/>
              <a:t>Direct digital synthesizer (DDS)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68575" y="1864657"/>
            <a:ext cx="684440" cy="684440"/>
            <a:chOff x="3635896" y="2780928"/>
            <a:chExt cx="936103" cy="936103"/>
          </a:xfrm>
        </p:grpSpPr>
        <p:sp>
          <p:nvSpPr>
            <p:cNvPr id="8" name="Oval 7"/>
            <p:cNvSpPr/>
            <p:nvPr/>
          </p:nvSpPr>
          <p:spPr>
            <a:xfrm>
              <a:off x="3635896" y="2780928"/>
              <a:ext cx="936103" cy="936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1" b="15019"/>
            <a:stretch/>
          </p:blipFill>
          <p:spPr>
            <a:xfrm>
              <a:off x="3805381" y="3029221"/>
              <a:ext cx="673912" cy="462124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1437100" y="1799119"/>
            <a:ext cx="1223137" cy="815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address generator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4322" y="1799119"/>
            <a:ext cx="1223137" cy="815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RAM or ROM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51544" y="1799119"/>
            <a:ext cx="1223137" cy="815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D/A converter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58765" y="1799119"/>
            <a:ext cx="1223137" cy="8155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low-pass filter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8" idx="6"/>
            <a:endCxn id="10" idx="1"/>
          </p:cNvCxnSpPr>
          <p:nvPr/>
        </p:nvCxnSpPr>
        <p:spPr>
          <a:xfrm>
            <a:off x="1053015" y="2206877"/>
            <a:ext cx="3840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3"/>
            <a:endCxn id="16" idx="1"/>
          </p:cNvCxnSpPr>
          <p:nvPr/>
        </p:nvCxnSpPr>
        <p:spPr>
          <a:xfrm>
            <a:off x="2660237" y="2206877"/>
            <a:ext cx="3840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3"/>
            <a:endCxn id="17" idx="1"/>
          </p:cNvCxnSpPr>
          <p:nvPr/>
        </p:nvCxnSpPr>
        <p:spPr>
          <a:xfrm>
            <a:off x="4267459" y="2206877"/>
            <a:ext cx="3840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7" idx="3"/>
            <a:endCxn id="18" idx="1"/>
          </p:cNvCxnSpPr>
          <p:nvPr/>
        </p:nvCxnSpPr>
        <p:spPr>
          <a:xfrm>
            <a:off x="5874681" y="2206877"/>
            <a:ext cx="38408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8" idx="3"/>
          </p:cNvCxnSpPr>
          <p:nvPr/>
        </p:nvCxnSpPr>
        <p:spPr>
          <a:xfrm>
            <a:off x="7481902" y="2206877"/>
            <a:ext cx="383929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8315" y="2571051"/>
            <a:ext cx="951435" cy="34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clock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572294" y="2384084"/>
            <a:ext cx="1244972" cy="609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transmitter</a:t>
            </a:r>
            <a:endParaRPr lang="en-US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313184" y="5661248"/>
            <a:ext cx="4618856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Clock speed 1 GSPS</a:t>
            </a:r>
          </a:p>
          <a:p>
            <a:r>
              <a:rPr lang="en-US" dirty="0" smtClean="0"/>
              <a:t>Integrated 14-bit DAC</a:t>
            </a:r>
            <a:endParaRPr lang="en-US" dirty="0"/>
          </a:p>
        </p:txBody>
      </p:sp>
      <p:pic>
        <p:nvPicPr>
          <p:cNvPr id="33" name="Picture 2" descr="http://www.united-ahead-electronices.com/UAE_Images/02/AD9910BSV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7" r="4943" b="11329"/>
          <a:stretch/>
        </p:blipFill>
        <p:spPr bwMode="auto">
          <a:xfrm>
            <a:off x="423617" y="3687722"/>
            <a:ext cx="1779673" cy="178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10" y="5003722"/>
            <a:ext cx="1656184" cy="47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22" y="3500153"/>
            <a:ext cx="2939509" cy="25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5520922" y="6063679"/>
            <a:ext cx="2939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Output of a AD9910 sweeping from 180 MHz to 210 MHz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4988291" y="6608385"/>
            <a:ext cx="4912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J. Ledford, Master’s Thesis, University of Kansas (2008).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8868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467544" y="1119663"/>
            <a:ext cx="4268740" cy="35283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US" dirty="0" smtClean="0"/>
              <a:t>Quantization of phase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10472"/>
            <a:ext cx="2446128" cy="2052720"/>
          </a:xfrm>
          <a:prstGeom prst="rect">
            <a:avLst/>
          </a:prstGeom>
        </p:spPr>
      </p:pic>
      <p:grpSp>
        <p:nvGrpSpPr>
          <p:cNvPr id="7" name="Canvas 735"/>
          <p:cNvGrpSpPr/>
          <p:nvPr/>
        </p:nvGrpSpPr>
        <p:grpSpPr>
          <a:xfrm>
            <a:off x="251520" y="1551711"/>
            <a:ext cx="5966632" cy="3170941"/>
            <a:chOff x="0" y="0"/>
            <a:chExt cx="5486400" cy="2915724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5486400" cy="2915285"/>
            </a:xfrm>
            <a:prstGeom prst="rect">
              <a:avLst/>
            </a:prstGeom>
          </p:spPr>
        </p:sp>
        <p:grpSp>
          <p:nvGrpSpPr>
            <p:cNvPr id="9" name="Group 8"/>
            <p:cNvGrpSpPr/>
            <p:nvPr/>
          </p:nvGrpSpPr>
          <p:grpSpPr>
            <a:xfrm>
              <a:off x="180000" y="35999"/>
              <a:ext cx="4007424" cy="2879725"/>
              <a:chOff x="0" y="0"/>
              <a:chExt cx="4007988" cy="2879725"/>
            </a:xfrm>
          </p:grpSpPr>
          <p:sp>
            <p:nvSpPr>
              <p:cNvPr id="12" name="Arc 11"/>
              <p:cNvSpPr/>
              <p:nvPr/>
            </p:nvSpPr>
            <p:spPr>
              <a:xfrm>
                <a:off x="0" y="0"/>
                <a:ext cx="2879727" cy="2879725"/>
              </a:xfrm>
              <a:prstGeom prst="arc">
                <a:avLst>
                  <a:gd name="adj1" fmla="val 19050883"/>
                  <a:gd name="adj2" fmla="val 0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 </a:t>
                </a:r>
                <a:endParaRPr lang="en-US" sz="110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790909" y="1439186"/>
                <a:ext cx="2945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 Box 518"/>
                  <p:cNvSpPr txBox="1"/>
                  <p:nvPr/>
                </p:nvSpPr>
                <p:spPr>
                  <a:xfrm>
                    <a:off x="2611365" y="1394713"/>
                    <a:ext cx="667330" cy="261620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nl-NL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0000…0</m:t>
                          </m:r>
                        </m:oMath>
                      </m:oMathPara>
                    </a14:m>
                    <a:endParaRPr lang="en-US" dirty="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endParaRPr>
                  </a:p>
                </p:txBody>
              </p:sp>
            </mc:Choice>
            <mc:Fallback xmlns="">
              <p:sp>
                <p:nvSpPr>
                  <p:cNvPr id="14" name="Text Box 5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11365" y="1394713"/>
                    <a:ext cx="667330" cy="26162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r="-46218" b="-30435"/>
                    </a:stretch>
                  </a:blipFill>
                  <a:ln w="6350">
                    <a:noFill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 Box 519"/>
                  <p:cNvSpPr txBox="1"/>
                  <p:nvPr/>
                </p:nvSpPr>
                <p:spPr>
                  <a:xfrm>
                    <a:off x="2515663" y="1858199"/>
                    <a:ext cx="625475" cy="261620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nl-NL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1111…1</m:t>
                          </m:r>
                        </m:oMath>
                      </m:oMathPara>
                    </a14:m>
                    <a:endParaRPr lang="en-US" dirty="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endParaRPr>
                  </a:p>
                </p:txBody>
              </p:sp>
            </mc:Choice>
            <mc:Fallback xmlns="">
              <p:sp>
                <p:nvSpPr>
                  <p:cNvPr id="15" name="Text Box 5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15663" y="1858199"/>
                    <a:ext cx="625475" cy="26162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r="-55357" b="-27660"/>
                    </a:stretch>
                  </a:blipFill>
                  <a:ln w="6350">
                    <a:noFill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6" name="Group 15"/>
              <p:cNvGrpSpPr/>
              <p:nvPr/>
            </p:nvGrpSpPr>
            <p:grpSpPr>
              <a:xfrm>
                <a:off x="230589" y="230588"/>
                <a:ext cx="2424432" cy="2416176"/>
                <a:chOff x="230588" y="230588"/>
                <a:chExt cx="2424678" cy="2416727"/>
              </a:xfrm>
            </p:grpSpPr>
            <p:sp>
              <p:nvSpPr>
                <p:cNvPr id="18" name="Oval 17"/>
                <p:cNvSpPr/>
                <p:nvPr/>
              </p:nvSpPr>
              <p:spPr>
                <a:xfrm>
                  <a:off x="270344" y="270344"/>
                  <a:ext cx="2340000" cy="2340000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>
                  <a:off x="1399430" y="230588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>
                  <a:off x="1844703" y="318052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954157" y="318052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572494" y="572494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2226365" y="572494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318052" y="954156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2480807" y="954156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230588" y="1391478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568271" y="1391478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480807" y="1844702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318052" y="1844702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72494" y="2218414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2226365" y="2218414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1844703" y="2472856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954157" y="2472856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1399430" y="2560320"/>
                  <a:ext cx="86995" cy="86995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100">
                      <a:solidFill>
                        <a:srgbClr val="000000"/>
                      </a:solidFill>
                      <a:effectLst/>
                      <a:ea typeface="Times New Roman"/>
                      <a:cs typeface="Times New Roman"/>
                    </a:rPr>
                    <a:t> </a:t>
                  </a:r>
                  <a:endParaRPr lang="en-US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endParaRPr>
                </a:p>
              </p:txBody>
            </p:sp>
          </p:grpSp>
          <p:sp>
            <p:nvSpPr>
              <p:cNvPr id="17" name="Text Box 517"/>
              <p:cNvSpPr txBox="1"/>
              <p:nvPr/>
            </p:nvSpPr>
            <p:spPr>
              <a:xfrm>
                <a:off x="2817767" y="655848"/>
                <a:ext cx="1190221" cy="36004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effectLst/>
                    <a:ea typeface="Times New Roman"/>
                  </a:rPr>
                  <a:t>‘jump’ size</a:t>
                </a:r>
                <a:endParaRPr lang="en-US" dirty="0">
                  <a:solidFill>
                    <a:srgbClr val="000000"/>
                  </a:solidFill>
                  <a:effectLst/>
                  <a:ea typeface="Times New Roman"/>
                </a:endParaRPr>
              </a:p>
            </p:txBody>
          </p:sp>
        </p:grpSp>
        <p:cxnSp>
          <p:nvCxnSpPr>
            <p:cNvPr id="10" name="Straight Arrow Connector 9"/>
            <p:cNvCxnSpPr/>
            <p:nvPr/>
          </p:nvCxnSpPr>
          <p:spPr>
            <a:xfrm flipH="1" flipV="1">
              <a:off x="2672914" y="493177"/>
              <a:ext cx="23495" cy="317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3060264" y="1416817"/>
              <a:ext cx="0" cy="635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5652120" y="1553008"/>
            <a:ext cx="2446128" cy="79079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sine look-up table (ROM)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52120" y="1553008"/>
            <a:ext cx="2446128" cy="28101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97070" y="980728"/>
            <a:ext cx="2446128" cy="790791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‘phase accumulator’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ight Arrow 37"/>
          <p:cNvSpPr/>
          <p:nvPr/>
        </p:nvSpPr>
        <p:spPr>
          <a:xfrm>
            <a:off x="4932040" y="2722944"/>
            <a:ext cx="504056" cy="369600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>
            <a:off x="8316416" y="2747566"/>
            <a:ext cx="504056" cy="369600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Arc 43"/>
          <p:cNvSpPr/>
          <p:nvPr/>
        </p:nvSpPr>
        <p:spPr>
          <a:xfrm rot="4746095">
            <a:off x="1682649" y="2942894"/>
            <a:ext cx="1496441" cy="1496650"/>
          </a:xfrm>
          <a:prstGeom prst="arc">
            <a:avLst>
              <a:gd name="adj1" fmla="val 19050883"/>
              <a:gd name="adj2" fmla="val 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10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 </a:t>
            </a:r>
            <a:endParaRPr lang="en-US" sz="1100">
              <a:solidFill>
                <a:srgbClr val="000000"/>
              </a:solidFill>
              <a:effectLst/>
              <a:ea typeface="Times New Roman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555776" y="4259551"/>
                <a:ext cx="9003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Δ</m:t>
                      </m:r>
                      <m:r>
                        <a:rPr lang="en-US" b="0" i="1" smtClean="0">
                          <a:latin typeface="Cambria Math"/>
                        </a:rPr>
                        <m:t>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259551"/>
                <a:ext cx="9003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51520" y="5661248"/>
                <a:ext cx="2126732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Δ</m:t>
                      </m:r>
                      <m:r>
                        <a:rPr lang="en-US" b="0" i="1" smtClean="0">
                          <a:latin typeface="Cambria Math"/>
                        </a:rPr>
                        <m:t>𝜙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𝜋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𝑊</m:t>
                              </m:r>
                            </m:sup>
                          </m:sSup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radians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661248"/>
                <a:ext cx="2126732" cy="6109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0075" y="6173032"/>
                <a:ext cx="47246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𝑊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number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of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bits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of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the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phase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accumulator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75" y="6173032"/>
                <a:ext cx="4724662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5" name="Table 4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1071642"/>
                  </p:ext>
                </p:extLst>
              </p:nvPr>
            </p:nvGraphicFramePr>
            <p:xfrm>
              <a:off x="6145088" y="5469399"/>
              <a:ext cx="2664296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64296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AD9910 synthesizer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/>
                                </a:rPr>
                                <m:t>𝑊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=19</m:t>
                              </m:r>
                            </m:oMath>
                          </a14:m>
                          <a:r>
                            <a:rPr lang="en-US" dirty="0" smtClean="0"/>
                            <a:t> 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𝜙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≈1.2×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−5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radians</m:t>
                              </m:r>
                            </m:oMath>
                          </a14:m>
                          <a:r>
                            <a:rPr lang="en-US" i="0" dirty="0" smtClean="0"/>
                            <a:t> </a:t>
                          </a:r>
                          <a:endParaRPr lang="en-US" i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5" name="Table 4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1071642"/>
                  </p:ext>
                </p:extLst>
              </p:nvPr>
            </p:nvGraphicFramePr>
            <p:xfrm>
              <a:off x="6145088" y="5469399"/>
              <a:ext cx="2664296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64296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AD9910 synthesizer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108197" r="-229" b="-11311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208197" r="-229" b="-1311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53" name="Group 52"/>
          <p:cNvGrpSpPr/>
          <p:nvPr/>
        </p:nvGrpSpPr>
        <p:grpSpPr>
          <a:xfrm>
            <a:off x="106835" y="4794432"/>
            <a:ext cx="616657" cy="616657"/>
            <a:chOff x="3635896" y="2780928"/>
            <a:chExt cx="936103" cy="936103"/>
          </a:xfrm>
        </p:grpSpPr>
        <p:sp>
          <p:nvSpPr>
            <p:cNvPr id="54" name="Oval 53"/>
            <p:cNvSpPr/>
            <p:nvPr/>
          </p:nvSpPr>
          <p:spPr>
            <a:xfrm>
              <a:off x="3635896" y="2780928"/>
              <a:ext cx="936103" cy="936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5" name="Picture 5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1" b="15019"/>
            <a:stretch/>
          </p:blipFill>
          <p:spPr>
            <a:xfrm>
              <a:off x="3805381" y="3029221"/>
              <a:ext cx="673912" cy="462124"/>
            </a:xfrm>
            <a:prstGeom prst="rect">
              <a:avLst/>
            </a:prstGeom>
          </p:spPr>
        </p:pic>
      </p:grpSp>
      <p:sp>
        <p:nvSpPr>
          <p:cNvPr id="56" name="TextBox 55"/>
          <p:cNvSpPr txBox="1"/>
          <p:nvPr/>
        </p:nvSpPr>
        <p:spPr>
          <a:xfrm>
            <a:off x="-51843" y="5384688"/>
            <a:ext cx="951435" cy="34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clock</a:t>
            </a:r>
            <a:endParaRPr lang="en-US" dirty="0"/>
          </a:p>
        </p:txBody>
      </p:sp>
      <p:cxnSp>
        <p:nvCxnSpPr>
          <p:cNvPr id="57" name="Elbow Connector 56"/>
          <p:cNvCxnSpPr>
            <a:stCxn id="54" idx="6"/>
            <a:endCxn id="36" idx="2"/>
          </p:cNvCxnSpPr>
          <p:nvPr/>
        </p:nvCxnSpPr>
        <p:spPr>
          <a:xfrm flipV="1">
            <a:off x="723492" y="4648055"/>
            <a:ext cx="1878422" cy="454706"/>
          </a:xfrm>
          <a:prstGeom prst="bentConnector2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54" idx="6"/>
            <a:endCxn id="5" idx="2"/>
          </p:cNvCxnSpPr>
          <p:nvPr/>
        </p:nvCxnSpPr>
        <p:spPr>
          <a:xfrm flipV="1">
            <a:off x="723492" y="4363192"/>
            <a:ext cx="6151692" cy="739569"/>
          </a:xfrm>
          <a:prstGeom prst="bentConnector2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02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Worst-case “ghost” target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03648" y="2152745"/>
                <a:ext cx="6408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SFDR</m:t>
                      </m:r>
                      <m:r>
                        <a:rPr lang="en-US" sz="3200" b="0" i="1" smtClean="0">
                          <a:latin typeface="Cambria Math"/>
                        </a:rPr>
                        <m:t>=20</m:t>
                      </m:r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𝜙</m:t>
                              </m:r>
                            </m:e>
                          </m:d>
                        </m:e>
                      </m:func>
                      <m:r>
                        <a:rPr lang="en-US" sz="3200" b="0" i="1" smtClean="0">
                          <a:latin typeface="Cambria Math"/>
                        </a:rPr>
                        <m:t>≈92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dB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152745"/>
                <a:ext cx="6408712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392886"/>
          </a:xfrm>
        </p:spPr>
        <p:txBody>
          <a:bodyPr>
            <a:normAutofit/>
          </a:bodyPr>
          <a:lstStyle/>
          <a:p>
            <a:r>
              <a:rPr lang="en-US" dirty="0" smtClean="0"/>
              <a:t>‘Spurious-free dynamic range’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“Ghost” targets practically negligible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339752" y="3717032"/>
            <a:ext cx="4534931" cy="2890828"/>
            <a:chOff x="4552286" y="3119574"/>
            <a:chExt cx="4534931" cy="2890828"/>
          </a:xfrm>
        </p:grpSpPr>
        <p:sp>
          <p:nvSpPr>
            <p:cNvPr id="25" name="Rectangle 24"/>
            <p:cNvSpPr/>
            <p:nvPr/>
          </p:nvSpPr>
          <p:spPr>
            <a:xfrm>
              <a:off x="4644008" y="3119574"/>
              <a:ext cx="4443209" cy="28908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023" y="3645024"/>
              <a:ext cx="2963601" cy="2220331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>
            <a:xfrm flipV="1">
              <a:off x="5409023" y="3274675"/>
              <a:ext cx="0" cy="23500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5409023" y="5622458"/>
              <a:ext cx="332721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0"/>
            <p:cNvSpPr txBox="1"/>
            <p:nvPr/>
          </p:nvSpPr>
          <p:spPr>
            <a:xfrm>
              <a:off x="4552286" y="3119574"/>
              <a:ext cx="856737" cy="73116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nl-NL" sz="1600" dirty="0" smtClean="0">
                  <a:solidFill>
                    <a:srgbClr val="000000"/>
                  </a:solidFill>
                  <a:effectLst/>
                  <a:ea typeface="Calibri"/>
                </a:rPr>
                <a:t>power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 Box 20"/>
            <p:cNvSpPr txBox="1"/>
            <p:nvPr/>
          </p:nvSpPr>
          <p:spPr>
            <a:xfrm>
              <a:off x="8090174" y="5685523"/>
              <a:ext cx="997043" cy="324879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nl-NL" sz="1600" dirty="0" smtClean="0">
                  <a:solidFill>
                    <a:srgbClr val="000000"/>
                  </a:solidFill>
                  <a:effectLst/>
                  <a:ea typeface="Calibri"/>
                </a:rPr>
                <a:t>frequency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6300193" y="4037722"/>
              <a:ext cx="772436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300193" y="5301208"/>
              <a:ext cx="386218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493302" y="4037722"/>
              <a:ext cx="0" cy="1263486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037770" y="4499828"/>
              <a:ext cx="14369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SFDR = 92 dB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815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Compensation of phase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34907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Burgos-Garcia et al., </a:t>
            </a:r>
            <a:r>
              <a:rPr lang="en-US" i="1" dirty="0" smtClean="0"/>
              <a:t>Digital on-line compensation of errors induced by linear distortion in broadband FM radars</a:t>
            </a:r>
            <a:r>
              <a:rPr lang="en-US" dirty="0" smtClean="0"/>
              <a:t>, Electron. </a:t>
            </a:r>
            <a:r>
              <a:rPr lang="en-US" dirty="0" err="1" smtClean="0"/>
              <a:t>Lett</a:t>
            </a:r>
            <a:r>
              <a:rPr lang="en-US" dirty="0" smtClean="0"/>
              <a:t>. </a:t>
            </a:r>
            <a:r>
              <a:rPr lang="en-US" b="1" dirty="0" smtClean="0"/>
              <a:t>39</a:t>
            </a:r>
            <a:r>
              <a:rPr lang="en-US" dirty="0" smtClean="0"/>
              <a:t>(1), 16 (2002).</a:t>
            </a:r>
          </a:p>
          <a:p>
            <a:r>
              <a:rPr lang="en-US" dirty="0" smtClean="0"/>
              <a:t>Meta et al., </a:t>
            </a:r>
            <a:r>
              <a:rPr lang="en-US" i="1" dirty="0" smtClean="0"/>
              <a:t>Range non-linearities correction in FMCW SAR</a:t>
            </a:r>
            <a:r>
              <a:rPr lang="en-US" dirty="0" smtClean="0"/>
              <a:t>, IEEE Conf. on Geoscience and Remote Sensing 2006, 403 (2006).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663" y="4086130"/>
            <a:ext cx="926296" cy="92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965" y="1773324"/>
            <a:ext cx="94100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 descr="http://www.webenemasuno.es/webnmas1/sites/sitiolimpio/files/content-images/socios/upm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1408381"/>
            <a:ext cx="144158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53" y="3208580"/>
            <a:ext cx="1368152" cy="65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0" name="Picture 14" descr="http://www.maroc-iwrm.com/images/logo_T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69" y="4111670"/>
            <a:ext cx="1989680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ttp://www.sarmore.com/SARMORE_files/logo_LB_metasensing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t="38922" r="11993" b="39013"/>
          <a:stretch/>
        </p:blipFill>
        <p:spPr bwMode="auto">
          <a:xfrm>
            <a:off x="6313466" y="5238258"/>
            <a:ext cx="1930400" cy="35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259632" y="1268760"/>
            <a:ext cx="6480720" cy="53285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 this?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7" b="6451"/>
          <a:stretch/>
        </p:blipFill>
        <p:spPr bwMode="auto">
          <a:xfrm>
            <a:off x="2267744" y="1635888"/>
            <a:ext cx="4210271" cy="28474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4" b="33512"/>
          <a:stretch/>
        </p:blipFill>
        <p:spPr bwMode="auto">
          <a:xfrm>
            <a:off x="2454959" y="5085336"/>
            <a:ext cx="3504023" cy="11864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2935583" y="1556792"/>
            <a:ext cx="0" cy="29503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AutoShape 1951"/>
          <p:cNvCxnSpPr>
            <a:cxnSpLocks noChangeShapeType="1"/>
          </p:cNvCxnSpPr>
          <p:nvPr/>
        </p:nvCxnSpPr>
        <p:spPr bwMode="auto">
          <a:xfrm>
            <a:off x="2935583" y="4747366"/>
            <a:ext cx="346901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/>
          <p:nvPr/>
        </p:nvCxnSpPr>
        <p:spPr>
          <a:xfrm flipV="1">
            <a:off x="2891891" y="4549249"/>
            <a:ext cx="88891" cy="436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35583" y="4589174"/>
            <a:ext cx="0" cy="157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890385" y="4495764"/>
            <a:ext cx="88891" cy="436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AutoShape 1951"/>
          <p:cNvCxnSpPr>
            <a:cxnSpLocks noChangeShapeType="1"/>
          </p:cNvCxnSpPr>
          <p:nvPr/>
        </p:nvCxnSpPr>
        <p:spPr bwMode="auto">
          <a:xfrm>
            <a:off x="2935583" y="6180546"/>
            <a:ext cx="346901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/>
          <p:cNvCxnSpPr/>
          <p:nvPr/>
        </p:nvCxnSpPr>
        <p:spPr>
          <a:xfrm flipV="1">
            <a:off x="2934427" y="5075105"/>
            <a:ext cx="0" cy="11054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958982" y="4815165"/>
            <a:ext cx="444455" cy="25994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/>
                <a:ea typeface="Times New Roman"/>
                <a:cs typeface="Times New Roman"/>
              </a:rPr>
              <a:t>time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3071180" y="4337625"/>
            <a:ext cx="0" cy="16485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381489" y="4316829"/>
            <a:ext cx="0" cy="128322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15582" y="6193796"/>
            <a:ext cx="444455" cy="25994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Calibri"/>
                <a:ea typeface="Times New Roman"/>
                <a:cs typeface="Times New Roman"/>
              </a:rPr>
              <a:t>time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331639" y="5338617"/>
            <a:ext cx="1512169" cy="64758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/>
                <a:ea typeface="Times New Roman"/>
                <a:cs typeface="Times New Roman"/>
              </a:rPr>
              <a:t>intermediate</a:t>
            </a:r>
            <a:r>
              <a:rPr lang="en-US" dirty="0" smtClean="0">
                <a:effectLst/>
                <a:latin typeface="Calibri"/>
                <a:ea typeface="Times New Roman"/>
                <a:cs typeface="Times New Roman"/>
              </a:rPr>
              <a:t> frequency (IF)</a:t>
            </a:r>
            <a:endParaRPr lang="en-US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404913" y="2420888"/>
            <a:ext cx="1417123" cy="76517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/>
                <a:ea typeface="Times New Roman"/>
                <a:cs typeface="Times New Roman"/>
              </a:rPr>
              <a:t>frequency</a:t>
            </a:r>
            <a:endParaRPr lang="en-US" dirty="0">
              <a:effectLst/>
              <a:latin typeface="Calibri"/>
              <a:ea typeface="Times New Roman"/>
              <a:cs typeface="Times New Roman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3801684" y="3468350"/>
            <a:ext cx="0" cy="2517847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03848" y="5338617"/>
            <a:ext cx="177641" cy="46664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979276" y="5805264"/>
            <a:ext cx="91904" cy="37528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US" dirty="0" smtClean="0"/>
              <a:t>Compensation algorithm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0" b="38874"/>
          <a:stretch/>
        </p:blipFill>
        <p:spPr bwMode="auto">
          <a:xfrm>
            <a:off x="4129499" y="2919528"/>
            <a:ext cx="3552815" cy="838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7" b="35299"/>
          <a:stretch/>
        </p:blipFill>
        <p:spPr bwMode="auto">
          <a:xfrm>
            <a:off x="4081874" y="4081509"/>
            <a:ext cx="3552815" cy="9238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35" b="41754"/>
          <a:stretch/>
        </p:blipFill>
        <p:spPr bwMode="auto">
          <a:xfrm>
            <a:off x="4091399" y="5406380"/>
            <a:ext cx="3552815" cy="7228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4" b="33512"/>
          <a:stretch/>
        </p:blipFill>
        <p:spPr bwMode="auto">
          <a:xfrm>
            <a:off x="4187624" y="1652778"/>
            <a:ext cx="3343901" cy="1000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9" name="AutoShape 1951"/>
          <p:cNvCxnSpPr>
            <a:cxnSpLocks noChangeShapeType="1"/>
          </p:cNvCxnSpPr>
          <p:nvPr/>
        </p:nvCxnSpPr>
        <p:spPr bwMode="auto">
          <a:xfrm>
            <a:off x="4187624" y="2576013"/>
            <a:ext cx="29241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" name="Picture 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4" b="33512"/>
          <a:stretch/>
        </p:blipFill>
        <p:spPr bwMode="auto">
          <a:xfrm>
            <a:off x="4177124" y="1693415"/>
            <a:ext cx="3343901" cy="1000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AutoShape 1951"/>
          <p:cNvCxnSpPr>
            <a:cxnSpLocks noChangeShapeType="1"/>
          </p:cNvCxnSpPr>
          <p:nvPr/>
        </p:nvCxnSpPr>
        <p:spPr bwMode="auto">
          <a:xfrm>
            <a:off x="4558123" y="2616651"/>
            <a:ext cx="29241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/>
          <p:nvPr/>
        </p:nvCxnSpPr>
        <p:spPr>
          <a:xfrm flipV="1">
            <a:off x="4548598" y="1685161"/>
            <a:ext cx="0" cy="9314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4310473" y="1662302"/>
                <a:ext cx="238759" cy="22795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b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kern="1200"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𝑓</m:t>
                          </m:r>
                        </m:e>
                        <m:sub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10473" y="1662302"/>
                <a:ext cx="238759" cy="227951"/>
              </a:xfrm>
              <a:prstGeom prst="rect">
                <a:avLst/>
              </a:prstGeom>
              <a:blipFill rotWithShape="1">
                <a:blip r:embed="rId6"/>
                <a:stretch>
                  <a:fillRect l="-10256" b="-21622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AutoShape 1951"/>
          <p:cNvCxnSpPr>
            <a:cxnSpLocks noChangeShapeType="1"/>
          </p:cNvCxnSpPr>
          <p:nvPr/>
        </p:nvCxnSpPr>
        <p:spPr bwMode="auto">
          <a:xfrm>
            <a:off x="4548598" y="3794121"/>
            <a:ext cx="29241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14"/>
          <p:cNvCxnSpPr/>
          <p:nvPr/>
        </p:nvCxnSpPr>
        <p:spPr>
          <a:xfrm flipV="1">
            <a:off x="4558123" y="3158613"/>
            <a:ext cx="661606" cy="62481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719766" y="2453559"/>
            <a:ext cx="0" cy="11612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548598" y="2872155"/>
            <a:ext cx="0" cy="9314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4310473" y="2849297"/>
                <a:ext cx="238759" cy="22795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b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kern="1200"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𝑓</m:t>
                          </m:r>
                        </m:e>
                        <m:sub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10473" y="2849297"/>
                <a:ext cx="238759" cy="227951"/>
              </a:xfrm>
              <a:prstGeom prst="rect">
                <a:avLst/>
              </a:prstGeom>
              <a:blipFill rotWithShape="1">
                <a:blip r:embed="rId7"/>
                <a:stretch>
                  <a:fillRect l="-10256" b="-21053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V="1">
            <a:off x="4539073" y="4056745"/>
            <a:ext cx="0" cy="9314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4300949" y="4033886"/>
                <a:ext cx="238759" cy="22795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b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kern="1200"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𝑓</m:t>
                          </m:r>
                        </m:e>
                        <m:sub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00949" y="4033886"/>
                <a:ext cx="238759" cy="227951"/>
              </a:xfrm>
              <a:prstGeom prst="rect">
                <a:avLst/>
              </a:prstGeom>
              <a:blipFill rotWithShape="1">
                <a:blip r:embed="rId8"/>
                <a:stretch>
                  <a:fillRect l="-12821" b="-21622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AutoShape 1951"/>
          <p:cNvCxnSpPr>
            <a:cxnSpLocks noChangeShapeType="1"/>
          </p:cNvCxnSpPr>
          <p:nvPr/>
        </p:nvCxnSpPr>
        <p:spPr bwMode="auto">
          <a:xfrm>
            <a:off x="4539073" y="4997759"/>
            <a:ext cx="29241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1951"/>
          <p:cNvCxnSpPr>
            <a:cxnSpLocks noChangeShapeType="1"/>
          </p:cNvCxnSpPr>
          <p:nvPr/>
        </p:nvCxnSpPr>
        <p:spPr bwMode="auto">
          <a:xfrm>
            <a:off x="4539073" y="6148310"/>
            <a:ext cx="29241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/>
          <p:nvPr/>
        </p:nvCxnSpPr>
        <p:spPr>
          <a:xfrm flipV="1">
            <a:off x="4548598" y="5207296"/>
            <a:ext cx="0" cy="9314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4310473" y="5184437"/>
                <a:ext cx="238759" cy="22795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b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kern="1200"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𝑓</m:t>
                          </m:r>
                        </m:e>
                        <m:sub>
                          <m:r>
                            <a:rPr lang="en-US" sz="1100" i="1" kern="120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10473" y="5184437"/>
                <a:ext cx="238759" cy="227951"/>
              </a:xfrm>
              <a:prstGeom prst="rect">
                <a:avLst/>
              </a:prstGeom>
              <a:blipFill rotWithShape="1">
                <a:blip r:embed="rId7"/>
                <a:stretch>
                  <a:fillRect l="-10256" b="-21053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 flipV="1">
            <a:off x="4548598" y="1992442"/>
            <a:ext cx="661033" cy="62416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51836" y="2136142"/>
            <a:ext cx="0" cy="119391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20"/>
          <p:cNvSpPr txBox="1"/>
          <p:nvPr/>
        </p:nvSpPr>
        <p:spPr>
          <a:xfrm>
            <a:off x="1404603" y="1317832"/>
            <a:ext cx="1894517" cy="60670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kern="1200" dirty="0">
                <a:solidFill>
                  <a:srgbClr val="000000"/>
                </a:solidFill>
                <a:effectLst/>
                <a:ea typeface="Calibri"/>
                <a:cs typeface="Times New Roman"/>
              </a:rPr>
              <a:t>collected non-linear deramped data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8" name="Text Box 20"/>
          <p:cNvSpPr txBox="1"/>
          <p:nvPr/>
        </p:nvSpPr>
        <p:spPr>
          <a:xfrm>
            <a:off x="1404588" y="2486036"/>
            <a:ext cx="1893692" cy="606706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kern="1200">
                <a:solidFill>
                  <a:srgbClr val="000000"/>
                </a:solidFill>
                <a:effectLst/>
                <a:ea typeface="Calibri"/>
                <a:cs typeface="Times New Roman"/>
              </a:rPr>
              <a:t>transmitted non-linearties removal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sp>
        <p:nvSpPr>
          <p:cNvPr id="29" name="Text Box 20"/>
          <p:cNvSpPr txBox="1"/>
          <p:nvPr/>
        </p:nvSpPr>
        <p:spPr>
          <a:xfrm>
            <a:off x="1403662" y="3654240"/>
            <a:ext cx="1892866" cy="606706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kern="1200">
                <a:solidFill>
                  <a:srgbClr val="000000"/>
                </a:solidFill>
                <a:effectLst/>
                <a:ea typeface="Calibri"/>
                <a:cs typeface="Times New Roman"/>
              </a:rPr>
              <a:t>range deskew</a:t>
            </a:r>
            <a:endParaRPr lang="en-US" sz="1600">
              <a:effectLst/>
              <a:latin typeface="Times New Roman"/>
              <a:ea typeface="Times New Roman"/>
            </a:endParaRPr>
          </a:p>
        </p:txBody>
      </p:sp>
      <p:sp>
        <p:nvSpPr>
          <p:cNvPr id="30" name="Text Box 20"/>
          <p:cNvSpPr txBox="1"/>
          <p:nvPr/>
        </p:nvSpPr>
        <p:spPr>
          <a:xfrm>
            <a:off x="1403648" y="4822444"/>
            <a:ext cx="1892041" cy="606706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kern="1200" dirty="0">
                <a:solidFill>
                  <a:srgbClr val="000000"/>
                </a:solidFill>
                <a:effectLst/>
                <a:ea typeface="Calibri"/>
                <a:cs typeface="Times New Roman"/>
              </a:rPr>
              <a:t>non-linearities compensation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1" name="Text Box 20"/>
          <p:cNvSpPr txBox="1"/>
          <p:nvPr/>
        </p:nvSpPr>
        <p:spPr>
          <a:xfrm>
            <a:off x="1403662" y="5990646"/>
            <a:ext cx="1893692" cy="60670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1600" kern="1200" dirty="0">
                <a:solidFill>
                  <a:srgbClr val="000000"/>
                </a:solidFill>
                <a:effectLst/>
                <a:ea typeface="Calibri"/>
                <a:cs typeface="Times New Roman"/>
              </a:rPr>
              <a:t>linear deramped data</a:t>
            </a:r>
            <a:endParaRPr lang="en-US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7124422" y="2651488"/>
            <a:ext cx="374650" cy="21907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latin typeface="Calibri"/>
                <a:ea typeface="Times New Roman"/>
                <a:cs typeface="Times New Roman"/>
              </a:rPr>
              <a:t>time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7102197" y="3844653"/>
            <a:ext cx="374650" cy="21907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latin typeface="Calibri"/>
                <a:ea typeface="Times New Roman"/>
                <a:cs typeface="Times New Roman"/>
              </a:rPr>
              <a:t>time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7111722" y="5042263"/>
            <a:ext cx="374650" cy="21907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latin typeface="Calibri"/>
                <a:ea typeface="Times New Roman"/>
                <a:cs typeface="Times New Roman"/>
              </a:rPr>
              <a:t>time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7114897" y="6193518"/>
            <a:ext cx="374650" cy="21907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0" tIns="0" rIns="0" bIns="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latin typeface="Calibri"/>
                <a:ea typeface="Times New Roman"/>
                <a:cs typeface="Times New Roman"/>
              </a:rPr>
              <a:t>time</a:t>
            </a:r>
          </a:p>
        </p:txBody>
      </p:sp>
      <p:cxnSp>
        <p:nvCxnSpPr>
          <p:cNvPr id="41" name="Straight Arrow Connector 40"/>
          <p:cNvCxnSpPr>
            <a:stCxn id="27" idx="2"/>
            <a:endCxn id="28" idx="0"/>
          </p:cNvCxnSpPr>
          <p:nvPr/>
        </p:nvCxnSpPr>
        <p:spPr>
          <a:xfrm flipH="1">
            <a:off x="2351434" y="1924538"/>
            <a:ext cx="428" cy="5614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8" idx="2"/>
            <a:endCxn id="29" idx="0"/>
          </p:cNvCxnSpPr>
          <p:nvPr/>
        </p:nvCxnSpPr>
        <p:spPr>
          <a:xfrm flipH="1">
            <a:off x="2350095" y="3092742"/>
            <a:ext cx="1339" cy="5614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9" idx="2"/>
            <a:endCxn id="30" idx="0"/>
          </p:cNvCxnSpPr>
          <p:nvPr/>
        </p:nvCxnSpPr>
        <p:spPr>
          <a:xfrm flipH="1">
            <a:off x="2349669" y="4260946"/>
            <a:ext cx="426" cy="5614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0" idx="2"/>
            <a:endCxn id="31" idx="0"/>
          </p:cNvCxnSpPr>
          <p:nvPr/>
        </p:nvCxnSpPr>
        <p:spPr>
          <a:xfrm>
            <a:off x="2349669" y="5429150"/>
            <a:ext cx="839" cy="56149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674536" y="2186392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667043" y="3356992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2667043" y="4527592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2651048" y="5714784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41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5873748" y="5442006"/>
            <a:ext cx="2658692" cy="122735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grpSp>
        <p:nvGrpSpPr>
          <p:cNvPr id="4" name="Canvas 526"/>
          <p:cNvGrpSpPr/>
          <p:nvPr/>
        </p:nvGrpSpPr>
        <p:grpSpPr>
          <a:xfrm>
            <a:off x="432700" y="1566975"/>
            <a:ext cx="8225775" cy="2741176"/>
            <a:chOff x="0" y="0"/>
            <a:chExt cx="4649470" cy="15494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4649470" cy="1549400"/>
            </a:xfrm>
            <a:prstGeom prst="rect">
              <a:avLst/>
            </a:prstGeom>
            <a:noFill/>
          </p:spPr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1174"/>
                <p:cNvSpPr txBox="1">
                  <a:spLocks noChangeArrowheads="1"/>
                </p:cNvSpPr>
                <p:nvPr/>
              </p:nvSpPr>
              <p:spPr bwMode="auto">
                <a:xfrm>
                  <a:off x="2086911" y="103118"/>
                  <a:ext cx="431800" cy="2679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ctr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𝑄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−</m:t>
                            </m:r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𝛼</m:t>
                            </m:r>
                          </m:sub>
                        </m:sSub>
                        <m:r>
                          <a:rPr lang="en-US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(</m:t>
                        </m:r>
                        <m:r>
                          <a:rPr lang="en-US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𝑓</m:t>
                        </m:r>
                        <m:r>
                          <a:rPr lang="en-US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6" name="Text Box 11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86911" y="103118"/>
                  <a:ext cx="431800" cy="26797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3600" r="-8800"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1170"/>
                <p:cNvSpPr txBox="1">
                  <a:spLocks noChangeArrowheads="1"/>
                </p:cNvSpPr>
                <p:nvPr/>
              </p:nvSpPr>
              <p:spPr bwMode="auto">
                <a:xfrm>
                  <a:off x="2744470" y="349979"/>
                  <a:ext cx="367030" cy="2679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ctr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𝐼𝐹</m:t>
                            </m:r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7" name="Text Box 11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44470" y="349979"/>
                  <a:ext cx="367030" cy="26797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1169"/>
                <p:cNvSpPr txBox="1">
                  <a:spLocks noChangeArrowheads="1"/>
                </p:cNvSpPr>
                <p:nvPr/>
              </p:nvSpPr>
              <p:spPr bwMode="auto">
                <a:xfrm>
                  <a:off x="1435100" y="340454"/>
                  <a:ext cx="367030" cy="2679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ctr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𝐼𝐹</m:t>
                            </m:r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8" name="Text Box 11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35100" y="340454"/>
                  <a:ext cx="367030" cy="26797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AutoShape 1144"/>
            <p:cNvSpPr>
              <a:spLocks noChangeArrowheads="1"/>
            </p:cNvSpPr>
            <p:nvPr/>
          </p:nvSpPr>
          <p:spPr bwMode="auto">
            <a:xfrm>
              <a:off x="1015365" y="398239"/>
              <a:ext cx="419735" cy="420370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0" name="AutoShape 1146"/>
            <p:cNvSpPr>
              <a:spLocks noChangeArrowheads="1"/>
            </p:cNvSpPr>
            <p:nvPr/>
          </p:nvSpPr>
          <p:spPr bwMode="auto">
            <a:xfrm>
              <a:off x="1858010" y="375379"/>
              <a:ext cx="866775" cy="466090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US" dirty="0">
                  <a:effectLst/>
                  <a:latin typeface="Calibri"/>
                  <a:ea typeface="Times New Roman"/>
                  <a:cs typeface="Times New Roman"/>
                </a:rPr>
                <a:t>deskew filter</a:t>
              </a:r>
            </a:p>
          </p:txBody>
        </p:sp>
        <p:sp>
          <p:nvSpPr>
            <p:cNvPr id="11" name="AutoShape 1147"/>
            <p:cNvSpPr>
              <a:spLocks noChangeArrowheads="1"/>
            </p:cNvSpPr>
            <p:nvPr/>
          </p:nvSpPr>
          <p:spPr bwMode="auto">
            <a:xfrm>
              <a:off x="3149600" y="398239"/>
              <a:ext cx="419100" cy="420370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2" name="AutoShape 1148"/>
            <p:cNvCxnSpPr>
              <a:cxnSpLocks noChangeShapeType="1"/>
            </p:cNvCxnSpPr>
            <p:nvPr/>
          </p:nvCxnSpPr>
          <p:spPr bwMode="auto">
            <a:xfrm>
              <a:off x="1435100" y="608424"/>
              <a:ext cx="422910" cy="6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1149"/>
            <p:cNvCxnSpPr>
              <a:cxnSpLocks noChangeShapeType="1"/>
            </p:cNvCxnSpPr>
            <p:nvPr/>
          </p:nvCxnSpPr>
          <p:spPr bwMode="auto">
            <a:xfrm>
              <a:off x="2724785" y="608424"/>
              <a:ext cx="424815" cy="6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AutoShape 1150"/>
            <p:cNvCxnSpPr>
              <a:cxnSpLocks noChangeShapeType="1"/>
            </p:cNvCxnSpPr>
            <p:nvPr/>
          </p:nvCxnSpPr>
          <p:spPr bwMode="auto">
            <a:xfrm>
              <a:off x="3568700" y="608424"/>
              <a:ext cx="420370" cy="6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AutoShape 1151"/>
            <p:cNvCxnSpPr>
              <a:cxnSpLocks noChangeShapeType="1"/>
            </p:cNvCxnSpPr>
            <p:nvPr/>
          </p:nvCxnSpPr>
          <p:spPr bwMode="auto">
            <a:xfrm flipV="1">
              <a:off x="595630" y="608424"/>
              <a:ext cx="419735" cy="6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AutoShape 1153"/>
            <p:cNvCxnSpPr>
              <a:cxnSpLocks noChangeShapeType="1"/>
            </p:cNvCxnSpPr>
            <p:nvPr/>
          </p:nvCxnSpPr>
          <p:spPr bwMode="auto">
            <a:xfrm flipV="1">
              <a:off x="1224280" y="818609"/>
              <a:ext cx="1270" cy="4203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AutoShape 1155"/>
            <p:cNvCxnSpPr>
              <a:cxnSpLocks noChangeShapeType="1"/>
            </p:cNvCxnSpPr>
            <p:nvPr/>
          </p:nvCxnSpPr>
          <p:spPr bwMode="auto">
            <a:xfrm flipH="1" flipV="1">
              <a:off x="3359150" y="818609"/>
              <a:ext cx="635" cy="4203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1156"/>
                <p:cNvSpPr txBox="1">
                  <a:spLocks noChangeArrowheads="1"/>
                </p:cNvSpPr>
                <p:nvPr/>
              </p:nvSpPr>
              <p:spPr bwMode="auto">
                <a:xfrm>
                  <a:off x="228600" y="482659"/>
                  <a:ext cx="367030" cy="2679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ctr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𝐼𝐹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8" name="Text Box 11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8600" y="482659"/>
                  <a:ext cx="367030" cy="26797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 Box 1171"/>
                <p:cNvSpPr txBox="1">
                  <a:spLocks noChangeArrowheads="1"/>
                </p:cNvSpPr>
                <p:nvPr/>
              </p:nvSpPr>
              <p:spPr bwMode="auto">
                <a:xfrm>
                  <a:off x="4054475" y="508729"/>
                  <a:ext cx="367030" cy="2679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ctr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𝐼𝐹</m:t>
                            </m:r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9" name="Text Box 11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054475" y="508729"/>
                  <a:ext cx="367030" cy="26797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 Box 1172"/>
                <p:cNvSpPr txBox="1">
                  <a:spLocks noChangeArrowheads="1"/>
                </p:cNvSpPr>
                <p:nvPr/>
              </p:nvSpPr>
              <p:spPr bwMode="auto">
                <a:xfrm>
                  <a:off x="882015" y="1277079"/>
                  <a:ext cx="786765" cy="2679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ctr" anchorCtr="0" upright="1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𝜖</m:t>
                            </m:r>
                          </m:sub>
                          <m:sup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0" name="Text Box 11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82015" y="1277079"/>
                  <a:ext cx="786765" cy="26797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83880295"/>
                  </p:ext>
                </p:extLst>
              </p:nvPr>
            </p:nvGraphicFramePr>
            <p:xfrm>
              <a:off x="5333172" y="3798191"/>
              <a:ext cx="3559308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9654"/>
                    <a:gridCol w="1779654"/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800" i="1" baseline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 baseline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𝑡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baseline="0" dirty="0" smtClean="0">
                              <a:solidFill>
                                <a:schemeClr val="tx1"/>
                              </a:solidFill>
                            </a:rPr>
                            <a:t>“Peek”</a:t>
                          </a:r>
                          <a:endParaRPr lang="en-US" b="0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baseline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“Meta”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“Burgos-Garcia”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83880295"/>
                  </p:ext>
                </p:extLst>
              </p:nvPr>
            </p:nvGraphicFramePr>
            <p:xfrm>
              <a:off x="5333172" y="3798191"/>
              <a:ext cx="3559308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9654"/>
                    <a:gridCol w="1779654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l="-342" t="-8197" r="-100000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0" baseline="0" dirty="0" smtClean="0">
                              <a:solidFill>
                                <a:schemeClr val="tx1"/>
                              </a:solidFill>
                            </a:rPr>
                            <a:t>“Peek”</a:t>
                          </a:r>
                          <a:endParaRPr lang="en-US" b="0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l="-342" t="-108197" r="-10000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“Meta”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l="-342" t="-208197" r="-100000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“Burgos-Garcia”</a:t>
                          </a:r>
                          <a:endParaRPr lang="en-US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7544" y="5442007"/>
                <a:ext cx="4210704" cy="71468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chirp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𝜖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442007"/>
                <a:ext cx="4210704" cy="7146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73748" y="5579948"/>
                <a:ext cx="2294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𝜋𝜖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748" y="5579948"/>
                <a:ext cx="2294026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 flipV="1">
            <a:off x="4067944" y="5971346"/>
            <a:ext cx="0" cy="32868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419872" y="630002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phase error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868144" y="6052646"/>
                <a:ext cx="2435347" cy="564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𝛼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6052646"/>
                <a:ext cx="2435347" cy="56477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0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</a:t>
            </a:r>
          </a:p>
          <a:p>
            <a:r>
              <a:rPr lang="en-US" dirty="0" smtClean="0"/>
              <a:t>Digital chirp generation and its effect on the performance of a FMCW radar</a:t>
            </a:r>
          </a:p>
          <a:p>
            <a:r>
              <a:rPr lang="en-US" dirty="0" smtClean="0"/>
              <a:t>Compensation of frequency sweep nonlinearity by digital post-processing</a:t>
            </a:r>
          </a:p>
          <a:p>
            <a:r>
              <a:rPr lang="en-US" dirty="0" smtClean="0"/>
              <a:t>Applications of FMCW to optics</a:t>
            </a:r>
          </a:p>
          <a:p>
            <a:r>
              <a:rPr lang="en-US" dirty="0" smtClean="0"/>
              <a:t>Conclusions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86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Sinusoidal phase error (low frequency)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285189"/>
            <a:ext cx="5732145" cy="42995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2918" y="1413823"/>
                <a:ext cx="7704856" cy="4035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𝜋𝜖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𝑠𝑙</m:t>
                          </m:r>
                        </m:sub>
                      </m:sSub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𝑠𝑙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𝑠𝑙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≪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𝛼</m:t>
                          </m:r>
                        </m:e>
                      </m:ra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18" y="1413823"/>
                <a:ext cx="7704856" cy="403508"/>
              </a:xfrm>
              <a:prstGeom prst="rect">
                <a:avLst/>
              </a:prstGeom>
              <a:blipFill rotWithShape="1">
                <a:blip r:embed="rId3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8251902"/>
                  </p:ext>
                </p:extLst>
              </p:nvPr>
            </p:nvGraphicFramePr>
            <p:xfrm>
              <a:off x="323528" y="2285189"/>
              <a:ext cx="2592288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900"/>
                    <a:gridCol w="723224"/>
                    <a:gridCol w="6491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𝑠𝑙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0.1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Rad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𝑠𝑙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kHz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8251902"/>
                  </p:ext>
                </p:extLst>
              </p:nvPr>
            </p:nvGraphicFramePr>
            <p:xfrm>
              <a:off x="323528" y="2285189"/>
              <a:ext cx="2592288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900"/>
                    <a:gridCol w="723224"/>
                    <a:gridCol w="6491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108197" r="-113000" b="-5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208197" r="-113000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313333" r="-113000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406557" r="-113000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506557" r="-11300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0.1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Rad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606557" r="-113000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kHz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961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Sinusoidal phase error (high frequency)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327" y="2132856"/>
            <a:ext cx="5732145" cy="42938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2918" y="1413823"/>
                <a:ext cx="7704856" cy="4035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𝜋𝜖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𝑠𝑙</m:t>
                          </m:r>
                        </m:sub>
                      </m:sSub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𝑠𝑙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𝑠𝑙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~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𝛼</m:t>
                          </m:r>
                        </m:e>
                      </m:ra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18" y="1413823"/>
                <a:ext cx="7704856" cy="403508"/>
              </a:xfrm>
              <a:prstGeom prst="rect">
                <a:avLst/>
              </a:prstGeom>
              <a:blipFill rotWithShape="1">
                <a:blip r:embed="rId3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7807649"/>
                  </p:ext>
                </p:extLst>
              </p:nvPr>
            </p:nvGraphicFramePr>
            <p:xfrm>
              <a:off x="323528" y="2132856"/>
              <a:ext cx="2592288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900"/>
                    <a:gridCol w="723224"/>
                    <a:gridCol w="6491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𝑠𝑙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0.1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Rad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𝑠𝑙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63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kHz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7807649"/>
                  </p:ext>
                </p:extLst>
              </p:nvPr>
            </p:nvGraphicFramePr>
            <p:xfrm>
              <a:off x="323528" y="2132856"/>
              <a:ext cx="2592288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900"/>
                    <a:gridCol w="723224"/>
                    <a:gridCol w="6491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108197" r="-113000" b="-5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208197" r="-113000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313333" r="-113000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406557" r="-113000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506557" r="-11300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0.1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Rad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606557" r="-113000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63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kHz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55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Cubic phase error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2918" y="1413823"/>
                <a:ext cx="770485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𝜋𝜖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18" y="1413823"/>
                <a:ext cx="7704856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5790037"/>
                  </p:ext>
                </p:extLst>
              </p:nvPr>
            </p:nvGraphicFramePr>
            <p:xfrm>
              <a:off x="323528" y="2132856"/>
              <a:ext cx="288032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88564"/>
                    <a:gridCol w="909575"/>
                    <a:gridCol w="68218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4 × 10</a:t>
                          </a:r>
                          <a:r>
                            <a:rPr lang="en-US" baseline="30000" dirty="0" smtClean="0"/>
                            <a:t>11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Hz/s</a:t>
                          </a:r>
                          <a:r>
                            <a:rPr lang="en-US" baseline="30000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5790037"/>
                  </p:ext>
                </p:extLst>
              </p:nvPr>
            </p:nvGraphicFramePr>
            <p:xfrm>
              <a:off x="323528" y="2132856"/>
              <a:ext cx="288032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88564"/>
                    <a:gridCol w="909575"/>
                    <a:gridCol w="68218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108197" r="-123113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208197" r="-123113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313333" r="-123113" b="-2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406557" r="-123113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506557" r="-123113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4 × 10</a:t>
                          </a:r>
                          <a:r>
                            <a:rPr lang="en-US" baseline="30000" dirty="0" smtClean="0"/>
                            <a:t>11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Hz/s</a:t>
                          </a:r>
                          <a:r>
                            <a:rPr lang="en-US" baseline="30000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132856"/>
            <a:ext cx="5732145" cy="429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Quartic phase error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2918" y="1413823"/>
                <a:ext cx="770485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𝜋𝜖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18" y="1413823"/>
                <a:ext cx="7704856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0922143"/>
                  </p:ext>
                </p:extLst>
              </p:nvPr>
            </p:nvGraphicFramePr>
            <p:xfrm>
              <a:off x="323528" y="2132856"/>
              <a:ext cx="288032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88564"/>
                    <a:gridCol w="909575"/>
                    <a:gridCol w="68218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4 × 10</a:t>
                          </a:r>
                          <a:r>
                            <a:rPr lang="en-US" baseline="30000" dirty="0" smtClean="0"/>
                            <a:t>11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Hz/s</a:t>
                          </a:r>
                          <a:r>
                            <a:rPr lang="en-US" baseline="30000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0922143"/>
                  </p:ext>
                </p:extLst>
              </p:nvPr>
            </p:nvGraphicFramePr>
            <p:xfrm>
              <a:off x="323528" y="2132856"/>
              <a:ext cx="288032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88564"/>
                    <a:gridCol w="909575"/>
                    <a:gridCol w="68218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Parameter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Value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Unit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108197" r="-123113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208197" r="-123113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MHz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313333" r="-123113" b="-2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500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μ</a:t>
                          </a:r>
                          <a:r>
                            <a:rPr lang="en-US" dirty="0" smtClean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406557" r="-123113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15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km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506557" r="-123113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dirty="0" smtClean="0"/>
                            <a:t>4 × 10</a:t>
                          </a:r>
                          <a:r>
                            <a:rPr lang="en-US" baseline="30000" dirty="0" smtClean="0"/>
                            <a:t>11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Hz/s</a:t>
                          </a:r>
                          <a:r>
                            <a:rPr lang="en-US" baseline="30000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132856"/>
            <a:ext cx="5732145" cy="429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FCMW in optics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Swept-Source Optical Coherence Tomography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Compensation algorithm not in the literature!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39552" y="2204864"/>
            <a:ext cx="4442306" cy="3672408"/>
            <a:chOff x="539552" y="2204864"/>
            <a:chExt cx="4180994" cy="3456384"/>
          </a:xfrm>
        </p:grpSpPr>
        <p:pic>
          <p:nvPicPr>
            <p:cNvPr id="13314" name="Picture 2" descr="http://www.bmo.physik.uni-muenchen.de/~z19/OCT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85"/>
            <a:stretch/>
          </p:blipFill>
          <p:spPr bwMode="auto">
            <a:xfrm>
              <a:off x="539552" y="2204864"/>
              <a:ext cx="4180994" cy="3456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843808" y="4509120"/>
              <a:ext cx="1440160" cy="79208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843808" y="2420888"/>
              <a:ext cx="1440160" cy="79208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4778" y="4115578"/>
              <a:ext cx="1404934" cy="54844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781" y="2563489"/>
            <a:ext cx="3495675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80781" y="4593902"/>
            <a:ext cx="3495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D image of a frog tadpole using a </a:t>
            </a:r>
            <a:r>
              <a:rPr lang="en-US" dirty="0" err="1" smtClean="0"/>
              <a:t>Thorlabs</a:t>
            </a:r>
            <a:r>
              <a:rPr lang="en-US" dirty="0" smtClean="0"/>
              <a:t> OCS1300SS OCT microscope system.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5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Phase quantization effects in digital chirp synthesizers have negligible effect on performance</a:t>
            </a:r>
          </a:p>
          <a:p>
            <a:r>
              <a:rPr lang="en-US" dirty="0" smtClean="0"/>
              <a:t>Frequency sweep nonlinearity can be compensated by digital post-processing of the beat signal</a:t>
            </a:r>
          </a:p>
          <a:p>
            <a:r>
              <a:rPr lang="en-US" dirty="0" smtClean="0"/>
              <a:t>Algorithm is also applicable to optics, but not mentioned in optics literature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81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4" name="AutoShape 2" descr="https://xs2003.utwente.nl/exchange/k.h.peek@student.utwente.nl/Inbox/picture.EML/Thank%20you%20for%20your%20attention%2001.jpg/C58EA28C-18C0-4a97-9AF2-036E93DDAFB3/Thank%20you%20for%20your%20attention%2001.jpg?attac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t="59841" r="1786" b="3174"/>
          <a:stretch/>
        </p:blipFill>
        <p:spPr>
          <a:xfrm>
            <a:off x="139349" y="1196752"/>
            <a:ext cx="8825139" cy="253637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4848" y="35730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652882"/>
            <a:ext cx="2664296" cy="19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31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2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on Doppler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12357"/>
            <a:ext cx="8229600" cy="1473027"/>
          </a:xfrm>
        </p:spPr>
        <p:txBody>
          <a:bodyPr/>
          <a:lstStyle/>
          <a:p>
            <a:r>
              <a:rPr lang="en-US" i="1" dirty="0" smtClean="0"/>
              <a:t>Systematic</a:t>
            </a:r>
            <a:r>
              <a:rPr lang="en-US" dirty="0" smtClean="0"/>
              <a:t> phase errors have negligible effect on Doppler processing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5334000" cy="4000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55600" y="2997822"/>
            <a:ext cx="2658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Sinusoidal phase error, 3 cycles per sweep, amplitude 0.1 radian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5334000" cy="4000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55600" y="2997822"/>
            <a:ext cx="265888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Sinusoidal phase error, 3.1 cycles per sweep, amplitude 0.1 radian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89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Spectrum of the complex exponential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835696" y="1340768"/>
            <a:ext cx="5334000" cy="4000500"/>
            <a:chOff x="0" y="457200"/>
            <a:chExt cx="5334000" cy="4000500"/>
          </a:xfrm>
        </p:grpSpPr>
        <p:pic>
          <p:nvPicPr>
            <p:cNvPr id="9217" name="Picture 139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7200"/>
              <a:ext cx="5334000" cy="4000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Curved Connector 4"/>
            <p:cNvCxnSpPr/>
            <p:nvPr/>
          </p:nvCxnSpPr>
          <p:spPr>
            <a:xfrm flipH="1">
              <a:off x="3223592" y="1282055"/>
              <a:ext cx="304800" cy="57150"/>
            </a:xfrm>
            <a:prstGeom prst="curved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3528392" y="1177280"/>
              <a:ext cx="485775" cy="23812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nl-NL" sz="11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‘signal’</a:t>
              </a:r>
              <a:endParaRPr lang="en-US" sz="1100">
                <a:solidFill>
                  <a:srgbClr val="000000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417276" y="1519237"/>
              <a:ext cx="647700" cy="23812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nl-NL" sz="11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‘replicas’</a:t>
              </a:r>
              <a:endParaRPr lang="en-US" sz="1100" dirty="0">
                <a:solidFill>
                  <a:srgbClr val="000000"/>
                </a:solidFill>
                <a:effectLst/>
                <a:ea typeface="Times New Roman"/>
                <a:cs typeface="Times New Roman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064976" y="1709737"/>
              <a:ext cx="342900" cy="295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1855426" y="1757362"/>
              <a:ext cx="161925" cy="4095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1550626" y="1757362"/>
              <a:ext cx="95250" cy="4857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1055326" y="1757362"/>
              <a:ext cx="447675" cy="4857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45224"/>
                <a:ext cx="8229600" cy="14127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0,1,…,7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radians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45224"/>
                <a:ext cx="8229600" cy="1412776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07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Radar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5194920" cy="1224136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Ra</a:t>
            </a:r>
            <a:r>
              <a:rPr lang="en-US" dirty="0" smtClean="0"/>
              <a:t>dio </a:t>
            </a:r>
            <a:r>
              <a:rPr lang="en-US" b="1" dirty="0" smtClean="0"/>
              <a:t>D</a:t>
            </a:r>
            <a:r>
              <a:rPr lang="en-US" dirty="0" smtClean="0"/>
              <a:t>etection </a:t>
            </a:r>
            <a:r>
              <a:rPr lang="en-US" b="1" dirty="0" smtClean="0"/>
              <a:t>A</a:t>
            </a:r>
            <a:r>
              <a:rPr lang="en-US" dirty="0" smtClean="0"/>
              <a:t>nd </a:t>
            </a:r>
            <a:r>
              <a:rPr lang="en-US" b="1" dirty="0" smtClean="0"/>
              <a:t>R</a:t>
            </a:r>
            <a:r>
              <a:rPr lang="en-US" dirty="0" smtClean="0"/>
              <a:t>anging</a:t>
            </a:r>
          </a:p>
          <a:p>
            <a:r>
              <a:rPr lang="en-US" dirty="0" smtClean="0"/>
              <a:t>“To see and not be seen”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420889"/>
            <a:ext cx="453650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2014" y="4941169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RAF Chain Home radar site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412776"/>
            <a:ext cx="2977665" cy="234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1891" r="1716" b="21916"/>
          <a:stretch/>
        </p:blipFill>
        <p:spPr bwMode="auto">
          <a:xfrm>
            <a:off x="5724128" y="4218530"/>
            <a:ext cx="3024336" cy="1814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724128" y="603314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German U-boat surrendering (depth charge in profile)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24127" y="3753035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Heinkel</a:t>
            </a:r>
            <a:r>
              <a:rPr lang="en-US" dirty="0" smtClean="0"/>
              <a:t> HE-111 bombers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of the analytic signal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830288" y="1732756"/>
            <a:ext cx="5334000" cy="4000500"/>
            <a:chOff x="1547664" y="1916832"/>
            <a:chExt cx="5334000" cy="4000500"/>
          </a:xfrm>
        </p:grpSpPr>
        <p:pic>
          <p:nvPicPr>
            <p:cNvPr id="14337" name="Picture 3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1916832"/>
              <a:ext cx="5334000" cy="4000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3098786" y="2424390"/>
              <a:ext cx="2876550" cy="1299845"/>
              <a:chOff x="0" y="0"/>
              <a:chExt cx="2876550" cy="1300163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657225" y="571500"/>
                <a:ext cx="876300" cy="23812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‘signal replica’</a:t>
                </a:r>
                <a:endParaRPr lang="en-US" sz="110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7" name="Curved Connector 6"/>
              <p:cNvCxnSpPr/>
              <p:nvPr/>
            </p:nvCxnSpPr>
            <p:spPr>
              <a:xfrm flipH="1">
                <a:off x="0" y="104775"/>
                <a:ext cx="304800" cy="57150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tangle 7"/>
              <p:cNvSpPr/>
              <p:nvPr/>
            </p:nvSpPr>
            <p:spPr>
              <a:xfrm>
                <a:off x="304800" y="0"/>
                <a:ext cx="790575" cy="23812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‘main’ signal</a:t>
                </a:r>
                <a:endParaRPr lang="en-US" sz="110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9" name="Curved Connector 8"/>
              <p:cNvCxnSpPr/>
              <p:nvPr/>
            </p:nvCxnSpPr>
            <p:spPr>
              <a:xfrm rot="5400000">
                <a:off x="819150" y="876300"/>
                <a:ext cx="285750" cy="85725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ectangle 9"/>
              <p:cNvSpPr/>
              <p:nvPr/>
            </p:nvSpPr>
            <p:spPr>
              <a:xfrm>
                <a:off x="2000250" y="809625"/>
                <a:ext cx="876300" cy="23812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‘image replica’</a:t>
                </a:r>
                <a:endParaRPr lang="en-US" sz="11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11" name="Curved Connector 10"/>
              <p:cNvCxnSpPr/>
              <p:nvPr/>
            </p:nvCxnSpPr>
            <p:spPr>
              <a:xfrm rot="16200000" flipH="1">
                <a:off x="2352675" y="1114425"/>
                <a:ext cx="285750" cy="85725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24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Observed beat signal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02296" y="1588740"/>
            <a:ext cx="5334000" cy="4000500"/>
            <a:chOff x="152400" y="609600"/>
            <a:chExt cx="5334000" cy="4000500"/>
          </a:xfrm>
        </p:grpSpPr>
        <p:pic>
          <p:nvPicPr>
            <p:cNvPr id="15364" name="Picture 1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609600"/>
              <a:ext cx="5334000" cy="4000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932770" y="1133270"/>
              <a:ext cx="3838575" cy="2223770"/>
              <a:chOff x="0" y="0"/>
              <a:chExt cx="3838575" cy="222408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2476500" y="1704975"/>
                <a:ext cx="1362075" cy="23812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‘signal </a:t>
                </a: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Calibri"/>
                  </a:rPr>
                  <a:t>×</a:t>
                </a: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 image replica’</a:t>
                </a:r>
                <a:endParaRPr lang="en-US" sz="11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10" name="Curved Connector 9"/>
              <p:cNvCxnSpPr/>
              <p:nvPr/>
            </p:nvCxnSpPr>
            <p:spPr>
              <a:xfrm rot="5400000">
                <a:off x="2543175" y="2038350"/>
                <a:ext cx="285750" cy="85725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10"/>
              <p:cNvSpPr/>
              <p:nvPr/>
            </p:nvSpPr>
            <p:spPr>
              <a:xfrm>
                <a:off x="1895475" y="485775"/>
                <a:ext cx="1362075" cy="23812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‘signal </a:t>
                </a: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Calibri"/>
                  </a:rPr>
                  <a:t>×</a:t>
                </a: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 signal replica’</a:t>
                </a:r>
                <a:endParaRPr lang="en-US" sz="110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12" name="Curved Connector 11"/>
              <p:cNvCxnSpPr/>
              <p:nvPr/>
            </p:nvCxnSpPr>
            <p:spPr>
              <a:xfrm rot="5400000">
                <a:off x="1962150" y="819150"/>
                <a:ext cx="285750" cy="85725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ectangle 12"/>
              <p:cNvSpPr/>
              <p:nvPr/>
            </p:nvSpPr>
            <p:spPr>
              <a:xfrm>
                <a:off x="390525" y="1324164"/>
                <a:ext cx="1095375" cy="37147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‘image replica </a:t>
                </a: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Calibri"/>
                  </a:rPr>
                  <a:t>×</a:t>
                </a:r>
                <a:r>
                  <a:rPr lang="nl-NL" sz="1100" dirty="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 image replica’</a:t>
                </a:r>
                <a:endParaRPr lang="en-US" sz="11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  <p:cxnSp>
            <p:nvCxnSpPr>
              <p:cNvPr id="14" name="Curved Connector 13"/>
              <p:cNvCxnSpPr/>
              <p:nvPr/>
            </p:nvCxnSpPr>
            <p:spPr>
              <a:xfrm rot="5400000">
                <a:off x="752475" y="1800225"/>
                <a:ext cx="285750" cy="85725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urved Connector 14"/>
              <p:cNvCxnSpPr/>
              <p:nvPr/>
            </p:nvCxnSpPr>
            <p:spPr>
              <a:xfrm flipH="1">
                <a:off x="0" y="104775"/>
                <a:ext cx="304800" cy="57150"/>
              </a:xfrm>
              <a:prstGeom prst="curved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>
                <a:off x="304800" y="0"/>
                <a:ext cx="962025" cy="23812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‘signal </a:t>
                </a: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Calibri"/>
                  </a:rPr>
                  <a:t>×</a:t>
                </a:r>
                <a:r>
                  <a:rPr lang="nl-NL" sz="1100">
                    <a:solidFill>
                      <a:srgbClr val="000000"/>
                    </a:solidFill>
                    <a:effectLst/>
                    <a:ea typeface="Times New Roman"/>
                    <a:cs typeface="Times New Roman"/>
                  </a:rPr>
                  <a:t>signal’ </a:t>
                </a:r>
                <a:endParaRPr lang="en-US" sz="1100">
                  <a:solidFill>
                    <a:srgbClr val="000000"/>
                  </a:solidFill>
                  <a:effectLst/>
                  <a:ea typeface="Times New Roman"/>
                  <a:cs typeface="Times New Roman"/>
                </a:endParaRPr>
              </a:p>
            </p:txBody>
          </p:sp>
        </p:grpSp>
      </p:grp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52400" y="4610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8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Pulsed radar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" t="5522" r="3473" b="18508"/>
          <a:stretch/>
        </p:blipFill>
        <p:spPr bwMode="auto">
          <a:xfrm>
            <a:off x="1691680" y="1484784"/>
            <a:ext cx="5521912" cy="277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248" y="4723425"/>
            <a:ext cx="543877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15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dirty="0" smtClean="0"/>
              <a:t>Intercept receivers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dirty="0" smtClean="0"/>
              <a:t>Jamming</a:t>
            </a:r>
          </a:p>
          <a:p>
            <a:r>
              <a:rPr lang="en-US" dirty="0" smtClean="0"/>
              <a:t>Direction finding (DF)</a:t>
            </a:r>
          </a:p>
          <a:p>
            <a:r>
              <a:rPr lang="en-US" dirty="0" smtClean="0"/>
              <a:t>Anti-radiation missiles (ARMs)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55942"/>
            <a:ext cx="492325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6224294"/>
            <a:ext cx="4994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Prowler armed with HARM high-speed anti-radiation missiles</a:t>
            </a:r>
            <a:endParaRPr lang="en-US" sz="1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1" r="16560"/>
          <a:stretch/>
        </p:blipFill>
        <p:spPr bwMode="auto">
          <a:xfrm>
            <a:off x="667775" y="3442018"/>
            <a:ext cx="1536817" cy="227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9341" y="5714092"/>
            <a:ext cx="2009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DRS ZA-4501 shipboard DF antenna array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7688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22695" y="2348880"/>
            <a:ext cx="4977889" cy="3384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LPI radar</a:t>
            </a:r>
            <a:endParaRPr lang="en-US" dirty="0"/>
          </a:p>
        </p:txBody>
      </p:sp>
      <p:grpSp>
        <p:nvGrpSpPr>
          <p:cNvPr id="6" name="Canvas 22"/>
          <p:cNvGrpSpPr/>
          <p:nvPr/>
        </p:nvGrpSpPr>
        <p:grpSpPr>
          <a:xfrm>
            <a:off x="303190" y="2465184"/>
            <a:ext cx="9021338" cy="3124056"/>
            <a:chOff x="0" y="0"/>
            <a:chExt cx="5486400" cy="189992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5486400" cy="1899920"/>
            </a:xfrm>
            <a:prstGeom prst="rect">
              <a:avLst/>
            </a:prstGeom>
          </p:spPr>
        </p:sp>
        <p:cxnSp>
          <p:nvCxnSpPr>
            <p:cNvPr id="8" name="Straight Arrow Connector 7"/>
            <p:cNvCxnSpPr/>
            <p:nvPr/>
          </p:nvCxnSpPr>
          <p:spPr>
            <a:xfrm flipV="1">
              <a:off x="714375" y="49875"/>
              <a:ext cx="0" cy="1552575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>
            <a:xfrm>
              <a:off x="714375" y="1602450"/>
              <a:ext cx="2000250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10" name="Rectangle 9"/>
            <p:cNvSpPr/>
            <p:nvPr/>
          </p:nvSpPr>
          <p:spPr>
            <a:xfrm>
              <a:off x="971550" y="156224"/>
              <a:ext cx="108000" cy="1440000"/>
            </a:xfrm>
            <a:prstGeom prst="rect">
              <a:avLst/>
            </a:prstGeom>
            <a:solidFill>
              <a:srgbClr val="FF0000"/>
            </a:solidFill>
            <a:ln w="635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23900" y="1489724"/>
              <a:ext cx="1440000" cy="106500"/>
            </a:xfrm>
            <a:prstGeom prst="rect">
              <a:avLst/>
            </a:prstGeom>
            <a:solidFill>
              <a:srgbClr val="92D050"/>
            </a:solidFill>
            <a:ln w="635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 Box 1397"/>
            <p:cNvSpPr txBox="1"/>
            <p:nvPr/>
          </p:nvSpPr>
          <p:spPr>
            <a:xfrm>
              <a:off x="1352549" y="259425"/>
              <a:ext cx="1952625" cy="333376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pulse with high peak power</a:t>
              </a:r>
            </a:p>
          </p:txBody>
        </p:sp>
        <p:sp>
          <p:nvSpPr>
            <p:cNvPr id="13" name="Text Box 1397"/>
            <p:cNvSpPr txBox="1"/>
            <p:nvPr/>
          </p:nvSpPr>
          <p:spPr>
            <a:xfrm>
              <a:off x="1446825" y="868050"/>
              <a:ext cx="1610699" cy="4391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+mn-cs"/>
                </a:rPr>
                <a:t>continuous wave with low peak power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cxnSp>
          <p:nvCxnSpPr>
            <p:cNvPr id="14" name="Curved Connector 13"/>
            <p:cNvCxnSpPr/>
            <p:nvPr/>
          </p:nvCxnSpPr>
          <p:spPr>
            <a:xfrm rot="5400000">
              <a:off x="1468875" y="1292400"/>
              <a:ext cx="288000" cy="108000"/>
            </a:xfrm>
            <a:prstGeom prst="curvedConnector3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15" name="Text Box 1397"/>
            <p:cNvSpPr txBox="1"/>
            <p:nvPr/>
          </p:nvSpPr>
          <p:spPr>
            <a:xfrm>
              <a:off x="2323125" y="1628753"/>
              <a:ext cx="468925" cy="247756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+mn-cs"/>
                </a:rPr>
                <a:t>time</a:t>
              </a: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16" name="Text Box 1397"/>
            <p:cNvSpPr txBox="1"/>
            <p:nvPr/>
          </p:nvSpPr>
          <p:spPr>
            <a:xfrm>
              <a:off x="94275" y="11775"/>
              <a:ext cx="572475" cy="33337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+mn-cs"/>
                </a:rPr>
                <a:t>power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cxnSp>
          <p:nvCxnSpPr>
            <p:cNvPr id="17" name="Curved Connector 16"/>
            <p:cNvCxnSpPr/>
            <p:nvPr/>
          </p:nvCxnSpPr>
          <p:spPr>
            <a:xfrm rot="10800000" flipV="1">
              <a:off x="1112175" y="389550"/>
              <a:ext cx="288000" cy="108000"/>
            </a:xfrm>
            <a:prstGeom prst="curvedConnector3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5194920" cy="1224136"/>
          </a:xfrm>
        </p:spPr>
        <p:txBody>
          <a:bodyPr>
            <a:normAutofit/>
          </a:bodyPr>
          <a:lstStyle/>
          <a:p>
            <a:r>
              <a:rPr lang="en-US" i="1" dirty="0" smtClean="0"/>
              <a:t>Low probability of intercept</a:t>
            </a:r>
            <a:endParaRPr lang="en-US" i="1" dirty="0"/>
          </a:p>
        </p:txBody>
      </p:sp>
      <p:pic>
        <p:nvPicPr>
          <p:cNvPr id="4100" name="Picture 4" descr="http://www.thalesgroup.com/Resizer.ashx?i=/uploadedImages/Portfolio/Defence/smart-l.jpg&amp;w=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058" y="1883824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058" y="4941168"/>
            <a:ext cx="21907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01058" y="4074574"/>
                <a:ext cx="241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Thales Smart-L</a:t>
                </a:r>
              </a:p>
              <a:p>
                <a:r>
                  <a:rPr lang="en-US" dirty="0" smtClean="0"/>
                  <a:t>power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~</m:t>
                    </m:r>
                  </m:oMath>
                </a14:m>
                <a:r>
                  <a:rPr lang="en-US" dirty="0" smtClean="0"/>
                  <a:t> megaWatt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058" y="4074574"/>
                <a:ext cx="2419414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2015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08957" y="6179418"/>
                <a:ext cx="241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Thales Scout Mk2</a:t>
                </a:r>
              </a:p>
              <a:p>
                <a:r>
                  <a:rPr lang="en-US" dirty="0" smtClean="0"/>
                  <a:t>power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~</m:t>
                    </m:r>
                  </m:oMath>
                </a14:m>
                <a:r>
                  <a:rPr lang="en-US" dirty="0" smtClean="0"/>
                  <a:t> milliWatt</a:t>
                </a:r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957" y="6179418"/>
                <a:ext cx="2419414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2015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02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en-US" dirty="0" smtClean="0"/>
              <a:t>FMCW radar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792087"/>
          </a:xfrm>
        </p:spPr>
        <p:txBody>
          <a:bodyPr/>
          <a:lstStyle/>
          <a:p>
            <a:r>
              <a:rPr lang="en-US" i="1" dirty="0" smtClean="0"/>
              <a:t>Frequency-modulated continuous-wave</a:t>
            </a:r>
            <a:endParaRPr lang="en-US" i="1" dirty="0"/>
          </a:p>
        </p:txBody>
      </p:sp>
      <p:grpSp>
        <p:nvGrpSpPr>
          <p:cNvPr id="35" name="Group 34"/>
          <p:cNvGrpSpPr/>
          <p:nvPr/>
        </p:nvGrpSpPr>
        <p:grpSpPr>
          <a:xfrm>
            <a:off x="1319879" y="1268760"/>
            <a:ext cx="6504242" cy="4753517"/>
            <a:chOff x="1184422" y="1484784"/>
            <a:chExt cx="6699946" cy="4896544"/>
          </a:xfrm>
        </p:grpSpPr>
        <p:sp>
          <p:nvSpPr>
            <p:cNvPr id="32" name="Rectangle 31"/>
            <p:cNvSpPr/>
            <p:nvPr/>
          </p:nvSpPr>
          <p:spPr>
            <a:xfrm>
              <a:off x="1184422" y="1484784"/>
              <a:ext cx="6699946" cy="48965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4" name="Canvas 1607"/>
            <p:cNvGrpSpPr/>
            <p:nvPr/>
          </p:nvGrpSpPr>
          <p:grpSpPr>
            <a:xfrm>
              <a:off x="1403648" y="1628800"/>
              <a:ext cx="6264696" cy="4637405"/>
              <a:chOff x="-291886" y="0"/>
              <a:chExt cx="6264696" cy="463740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0" y="0"/>
                <a:ext cx="5972810" cy="4637405"/>
              </a:xfrm>
              <a:prstGeom prst="rect">
                <a:avLst/>
              </a:prstGeom>
            </p:spPr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2"/>
              <a:srcRect l="1388" t="16074" r="13890" b="16056"/>
              <a:stretch/>
            </p:blipFill>
            <p:spPr>
              <a:xfrm>
                <a:off x="885825" y="190500"/>
                <a:ext cx="4648200" cy="1809750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3"/>
              <a:srcRect l="1389" t="16450" r="14757" b="17039"/>
              <a:stretch/>
            </p:blipFill>
            <p:spPr>
              <a:xfrm>
                <a:off x="885825" y="2838450"/>
                <a:ext cx="4600575" cy="1771650"/>
              </a:xfrm>
              <a:prstGeom prst="rect">
                <a:avLst/>
              </a:prstGeom>
            </p:spPr>
          </p:pic>
          <p:cxnSp>
            <p:nvCxnSpPr>
              <p:cNvPr id="8" name="Straight Arrow Connector 7"/>
              <p:cNvCxnSpPr/>
              <p:nvPr/>
            </p:nvCxnSpPr>
            <p:spPr>
              <a:xfrm>
                <a:off x="942975" y="2266950"/>
                <a:ext cx="4762500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942975" y="1"/>
                <a:ext cx="0" cy="2095499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942975" y="3732190"/>
                <a:ext cx="4762500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942975" y="2552546"/>
                <a:ext cx="0" cy="2056955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895350" y="2066925"/>
                <a:ext cx="104775" cy="47625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895350" y="2114550"/>
                <a:ext cx="104775" cy="47625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942975" y="2152650"/>
                <a:ext cx="0" cy="11430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809625" y="1095375"/>
                <a:ext cx="4678874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3945503" y="299417"/>
                <a:ext cx="144000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  <p:cxnSp>
            <p:nvCxnSpPr>
              <p:cNvPr id="17" name="AutoShape 1974"/>
              <p:cNvCxnSpPr>
                <a:cxnSpLocks noChangeShapeType="1"/>
              </p:cNvCxnSpPr>
              <p:nvPr/>
            </p:nvCxnSpPr>
            <p:spPr bwMode="auto">
              <a:xfrm>
                <a:off x="2443140" y="1975816"/>
                <a:ext cx="1467733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AutoShape 1974"/>
              <p:cNvCxnSpPr>
                <a:cxnSpLocks noChangeShapeType="1"/>
              </p:cNvCxnSpPr>
              <p:nvPr/>
            </p:nvCxnSpPr>
            <p:spPr bwMode="auto">
              <a:xfrm flipV="1">
                <a:off x="4009686" y="299417"/>
                <a:ext cx="0" cy="1589368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3945503" y="1888785"/>
                <a:ext cx="144000" cy="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2443140" y="1888785"/>
                <a:ext cx="0" cy="1843405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3910873" y="1885315"/>
                <a:ext cx="0" cy="1846875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</p:cxnSp>
          <p:sp>
            <p:nvSpPr>
              <p:cNvPr id="22" name="Text Box 1934"/>
              <p:cNvSpPr txBox="1">
                <a:spLocks noChangeArrowheads="1"/>
              </p:cNvSpPr>
              <p:nvPr/>
            </p:nvSpPr>
            <p:spPr bwMode="auto">
              <a:xfrm>
                <a:off x="5488499" y="2322971"/>
                <a:ext cx="468090" cy="31292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/>
                    <a:cs typeface="Times New Roman"/>
                  </a:rPr>
                  <a:t>time </a:t>
                </a: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sp>
            <p:nvSpPr>
              <p:cNvPr id="23" name="Text Box 1934"/>
              <p:cNvSpPr txBox="1">
                <a:spLocks noChangeArrowheads="1"/>
              </p:cNvSpPr>
              <p:nvPr/>
            </p:nvSpPr>
            <p:spPr bwMode="auto">
              <a:xfrm>
                <a:off x="5486400" y="3780450"/>
                <a:ext cx="467614" cy="31292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/>
                    <a:cs typeface="Times New Roman"/>
                  </a:rPr>
                  <a:t>time </a:t>
                </a: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sp>
            <p:nvSpPr>
              <p:cNvPr id="24" name="Text Box 1934"/>
              <p:cNvSpPr txBox="1">
                <a:spLocks noChangeArrowheads="1"/>
              </p:cNvSpPr>
              <p:nvPr/>
            </p:nvSpPr>
            <p:spPr bwMode="auto">
              <a:xfrm>
                <a:off x="-291886" y="8549"/>
                <a:ext cx="1188181" cy="82813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/>
                    <a:cs typeface="Times New Roman"/>
                  </a:rPr>
                  <a:t>frequency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sp>
            <p:nvSpPr>
              <p:cNvPr id="25" name="Text Box 1934"/>
              <p:cNvSpPr txBox="1">
                <a:spLocks noChangeArrowheads="1"/>
              </p:cNvSpPr>
              <p:nvPr/>
            </p:nvSpPr>
            <p:spPr bwMode="auto">
              <a:xfrm>
                <a:off x="-147885" y="2552546"/>
                <a:ext cx="1080135" cy="613624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Times New Roman"/>
                    <a:cs typeface="Times New Roman"/>
                  </a:rPr>
                  <a:t>amplitude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 Box 19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70454" y="834752"/>
                    <a:ext cx="1048874" cy="533400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>
                    <a:noFill/>
                  </a:ln>
                  <a:extLst/>
                </p:spPr>
                <p:txBody>
                  <a:bodyPr rot="0" vert="horz" wrap="square" lIns="0" tIns="0" rIns="0" bIns="0" anchor="ctr" anchorCtr="0" upright="1"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bandwidth  </a:t>
                    </a:r>
                    <a14:m>
                      <m:oMath xmlns:m="http://schemas.openxmlformats.org/officeDocument/2006/math">
                        <m:r>
                          <a:rPr kumimoji="0" lang="en-US" sz="16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Times New Roman"/>
                          </a:rPr>
                          <m:t>𝐵</m:t>
                        </m:r>
                      </m:oMath>
                    </a14:m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  </a:t>
                    </a: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rPr>
                      <a:t>= 50 MHz</a:t>
                    </a: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</mc:Choice>
            <mc:Fallback xmlns="">
              <p:sp>
                <p:nvSpPr>
                  <p:cNvPr id="26" name="Text Box 19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070454" y="834752"/>
                    <a:ext cx="1048874" cy="53340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6587" t="-11765" r="-15569" b="-25882"/>
                    </a:stretch>
                  </a:blip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 Box 19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88434" y="1985340"/>
                    <a:ext cx="1161985" cy="472683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>
                    <a:noFill/>
                  </a:ln>
                  <a:extLst/>
                </p:spPr>
                <p:txBody>
                  <a:bodyPr rot="0" vert="horz" wrap="square" lIns="0" tIns="0" rIns="0" bIns="0" anchor="ctr" anchorCtr="0" upright="1"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sweep period </a:t>
                    </a:r>
                    <a14:m>
                      <m:oMath xmlns:m="http://schemas.openxmlformats.org/officeDocument/2006/math">
                        <m:r>
                          <a:rPr kumimoji="0" lang="en-US" sz="16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Times New Roman"/>
                          </a:rPr>
                          <m:t>𝑇</m:t>
                        </m:r>
                      </m:oMath>
                    </a14:m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 = 500 </a:t>
                    </a: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</a:rPr>
                      <a:t>µ</a:t>
                    </a: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s</a:t>
                    </a: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</mc:Choice>
            <mc:Fallback xmlns="">
              <p:sp>
                <p:nvSpPr>
                  <p:cNvPr id="27" name="Text Box 19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588434" y="1985340"/>
                    <a:ext cx="1161985" cy="472683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l="-10270" t="-19737" r="-15135" b="-34211"/>
                    </a:stretch>
                  </a:blip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 Box 19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291886" y="1224136"/>
                    <a:ext cx="961485" cy="861918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>
                    <a:noFill/>
                  </a:ln>
                  <a:extLst/>
                </p:spPr>
                <p:txBody>
                  <a:bodyPr rot="0" vert="horz" wrap="square" lIns="0" tIns="0" rIns="0" bIns="0" anchor="ctr" anchorCtr="0" upright="1"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carrier frequency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kumimoji="0" lang="en-US" sz="1600" b="0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/>
                              </a:rPr>
                            </m:ctrlPr>
                          </m:sSubPr>
                          <m:e>
                            <m:r>
                              <a:rPr kumimoji="0" lang="en-US" sz="1600" b="0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Times New Roman"/>
                              </a:rPr>
                              <m:t>𝑓</m:t>
                            </m:r>
                          </m:e>
                          <m:sub>
                            <m:r>
                              <a:rPr kumimoji="0" lang="en-US" sz="1600" b="0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Times New Roman"/>
                              </a:rPr>
                              <m:t>𝑐</m:t>
                            </m:r>
                          </m:sub>
                        </m:sSub>
                      </m:oMath>
                    </a14:m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Times New Roman"/>
                        <a:cs typeface="Times New Roman"/>
                      </a:rPr>
                      <a:t> = 10 GHz</a:t>
                    </a: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</mc:Choice>
            <mc:Fallback xmlns="">
              <p:sp>
                <p:nvSpPr>
                  <p:cNvPr id="28" name="Text Box 19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-291886" y="1224136"/>
                    <a:ext cx="961485" cy="861918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7143" t="-21898" r="-12987" b="-30657"/>
                    </a:stretch>
                  </a:blip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9" name="Curved Connector 28"/>
              <p:cNvCxnSpPr/>
              <p:nvPr/>
            </p:nvCxnSpPr>
            <p:spPr>
              <a:xfrm flipV="1">
                <a:off x="500204" y="1098847"/>
                <a:ext cx="366570" cy="28574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63688" y="6093296"/>
                <a:ext cx="5616624" cy="71468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chirp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where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6093296"/>
                <a:ext cx="5616624" cy="7146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91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1222027" y="1412776"/>
            <a:ext cx="6699946" cy="48965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Principle of FMCW ranging</a:t>
            </a:r>
            <a:endParaRPr lang="en-US" dirty="0"/>
          </a:p>
        </p:txBody>
      </p:sp>
      <p:grpSp>
        <p:nvGrpSpPr>
          <p:cNvPr id="4" name="Canvas 648"/>
          <p:cNvGrpSpPr/>
          <p:nvPr/>
        </p:nvGrpSpPr>
        <p:grpSpPr>
          <a:xfrm>
            <a:off x="1619672" y="1556792"/>
            <a:ext cx="5951754" cy="4752528"/>
            <a:chOff x="0" y="-47064"/>
            <a:chExt cx="5486400" cy="4380939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5486400" cy="4333875"/>
            </a:xfrm>
            <a:prstGeom prst="rect">
              <a:avLst/>
            </a:prstGeom>
          </p:spPr>
        </p:sp>
        <p:cxnSp>
          <p:nvCxnSpPr>
            <p:cNvPr id="6" name="Straight Connector 5"/>
            <p:cNvCxnSpPr/>
            <p:nvPr/>
          </p:nvCxnSpPr>
          <p:spPr>
            <a:xfrm>
              <a:off x="3457575" y="463289"/>
              <a:ext cx="0" cy="346045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V="1">
              <a:off x="1419225" y="457200"/>
              <a:ext cx="2038350" cy="203835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1580175" y="457161"/>
              <a:ext cx="2038350" cy="2037715"/>
            </a:xfrm>
            <a:prstGeom prst="line">
              <a:avLst/>
            </a:prstGeom>
            <a:ln w="254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1751625" y="457122"/>
              <a:ext cx="2038350" cy="2037715"/>
            </a:xfrm>
            <a:prstGeom prst="line">
              <a:avLst/>
            </a:prstGeom>
            <a:ln w="254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751625" y="3581400"/>
              <a:ext cx="1705950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1748110" y="3580892"/>
              <a:ext cx="3515" cy="346888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3457575" y="3571901"/>
              <a:ext cx="0" cy="34290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419225" y="3914245"/>
              <a:ext cx="332400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580175" y="3743325"/>
              <a:ext cx="0" cy="180418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580175" y="3742794"/>
              <a:ext cx="1877400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1419225" y="209550"/>
              <a:ext cx="0" cy="24649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1371600" y="2646975"/>
              <a:ext cx="104775" cy="4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1371600" y="2694600"/>
              <a:ext cx="104775" cy="4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1419225" y="2732700"/>
              <a:ext cx="0" cy="114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1419225" y="2846539"/>
              <a:ext cx="2828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1419225" y="3190875"/>
              <a:ext cx="0" cy="7225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419225" y="3911338"/>
              <a:ext cx="2828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20"/>
            <p:cNvSpPr txBox="1"/>
            <p:nvPr/>
          </p:nvSpPr>
          <p:spPr>
            <a:xfrm>
              <a:off x="2103718" y="-47064"/>
              <a:ext cx="1370648" cy="390525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 dirty="0">
                  <a:solidFill>
                    <a:srgbClr val="000000"/>
                  </a:solidFill>
                  <a:effectLst/>
                  <a:ea typeface="Calibri"/>
                </a:rPr>
                <a:t>transmitted linear chirp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4" name="Text Box 20"/>
            <p:cNvSpPr txBox="1"/>
            <p:nvPr/>
          </p:nvSpPr>
          <p:spPr>
            <a:xfrm>
              <a:off x="3308645" y="1521005"/>
              <a:ext cx="1271588" cy="39052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 dirty="0" smtClean="0">
                  <a:solidFill>
                    <a:srgbClr val="000000"/>
                  </a:solidFill>
                  <a:effectLst/>
                  <a:ea typeface="Calibri"/>
                </a:rPr>
                <a:t>received </a:t>
              </a:r>
              <a:r>
                <a:rPr lang="nl-NL" sz="1600" dirty="0">
                  <a:solidFill>
                    <a:srgbClr val="000000"/>
                  </a:solidFill>
                  <a:effectLst/>
                  <a:ea typeface="Calibri"/>
                </a:rPr>
                <a:t>echoes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H="1" flipV="1">
              <a:off x="3209290" y="1053813"/>
              <a:ext cx="284775" cy="4364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 flipV="1">
              <a:off x="3055915" y="1053985"/>
              <a:ext cx="334010" cy="5036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2813980" y="463289"/>
              <a:ext cx="251460" cy="3041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20"/>
            <p:cNvSpPr txBox="1"/>
            <p:nvPr/>
          </p:nvSpPr>
          <p:spPr>
            <a:xfrm>
              <a:off x="214620" y="3283880"/>
              <a:ext cx="1112937" cy="6223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 dirty="0" smtClean="0">
                  <a:solidFill>
                    <a:srgbClr val="000000"/>
                  </a:solidFill>
                  <a:ea typeface="Times New Roman"/>
                </a:rPr>
                <a:t>frequency difference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9" name="Text Box 20"/>
            <p:cNvSpPr txBox="1"/>
            <p:nvPr/>
          </p:nvSpPr>
          <p:spPr>
            <a:xfrm>
              <a:off x="199134" y="259926"/>
              <a:ext cx="1271588" cy="6223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 dirty="0" smtClean="0">
                  <a:solidFill>
                    <a:srgbClr val="000000"/>
                  </a:solidFill>
                  <a:effectLst/>
                  <a:ea typeface="Calibri"/>
                </a:rPr>
                <a:t>frequency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0" name="Text Box 20"/>
            <p:cNvSpPr txBox="1"/>
            <p:nvPr/>
          </p:nvSpPr>
          <p:spPr>
            <a:xfrm>
              <a:off x="3694725" y="2893786"/>
              <a:ext cx="1271588" cy="27708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>
                  <a:solidFill>
                    <a:srgbClr val="000000"/>
                  </a:solidFill>
                  <a:effectLst/>
                  <a:ea typeface="Calibri"/>
                </a:rPr>
                <a:t>time</a:t>
              </a:r>
              <a:endParaRPr lang="en-US" sz="16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1" name="Text Box 20"/>
            <p:cNvSpPr txBox="1"/>
            <p:nvPr/>
          </p:nvSpPr>
          <p:spPr>
            <a:xfrm>
              <a:off x="3713775" y="3958369"/>
              <a:ext cx="1271588" cy="27686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>
                  <a:solidFill>
                    <a:srgbClr val="000000"/>
                  </a:solidFill>
                  <a:effectLst/>
                  <a:ea typeface="Calibri"/>
                </a:rPr>
                <a:t>time</a:t>
              </a:r>
              <a:endParaRPr lang="en-US" sz="16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580175" y="2508731"/>
              <a:ext cx="0" cy="141904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748110" y="2505708"/>
              <a:ext cx="0" cy="141859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 Box 20"/>
            <p:cNvSpPr txBox="1"/>
            <p:nvPr/>
          </p:nvSpPr>
          <p:spPr>
            <a:xfrm>
              <a:off x="4137955" y="3218475"/>
              <a:ext cx="1271588" cy="39052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l-NL" sz="1600" dirty="0">
                  <a:solidFill>
                    <a:srgbClr val="000000"/>
                  </a:solidFill>
                  <a:effectLst/>
                  <a:ea typeface="Calibri"/>
                </a:rPr>
                <a:t>target </a:t>
              </a:r>
              <a:r>
                <a:rPr lang="nl-NL" sz="1600" dirty="0" smtClean="0">
                  <a:solidFill>
                    <a:srgbClr val="000000"/>
                  </a:solidFill>
                  <a:effectLst/>
                  <a:ea typeface="Calibri"/>
                </a:rPr>
                <a:t>‘beat’ </a:t>
              </a:r>
              <a:r>
                <a:rPr lang="nl-NL" sz="1600" dirty="0">
                  <a:solidFill>
                    <a:srgbClr val="000000"/>
                  </a:solidFill>
                  <a:effectLst/>
                  <a:ea typeface="Calibri"/>
                </a:rPr>
                <a:t>frequencies</a:t>
              </a:r>
              <a:endParaRPr lang="en-US" sz="16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39" name="Curved Connector 38"/>
            <p:cNvCxnSpPr/>
            <p:nvPr/>
          </p:nvCxnSpPr>
          <p:spPr>
            <a:xfrm rot="10800000" flipV="1">
              <a:off x="3570265" y="3367700"/>
              <a:ext cx="610235" cy="208280"/>
            </a:xfrm>
            <a:prstGeom prst="curvedConnector3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urved Connector 39"/>
            <p:cNvCxnSpPr/>
            <p:nvPr/>
          </p:nvCxnSpPr>
          <p:spPr>
            <a:xfrm rot="10800000" flipV="1">
              <a:off x="3570266" y="3425485"/>
              <a:ext cx="610235" cy="315716"/>
            </a:xfrm>
            <a:prstGeom prst="curvedConnector3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3465490" y="3580425"/>
              <a:ext cx="9000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467099" y="3738956"/>
              <a:ext cx="9000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07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-108520" y="1412776"/>
            <a:ext cx="9361040" cy="489654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FMCW transceiver</a:t>
            </a:r>
            <a:endParaRPr lang="en-US" dirty="0"/>
          </a:p>
        </p:txBody>
      </p:sp>
      <p:grpSp>
        <p:nvGrpSpPr>
          <p:cNvPr id="4" name="Canvas 1987"/>
          <p:cNvGrpSpPr/>
          <p:nvPr/>
        </p:nvGrpSpPr>
        <p:grpSpPr>
          <a:xfrm>
            <a:off x="683568" y="1857666"/>
            <a:ext cx="8167780" cy="3875590"/>
            <a:chOff x="0" y="0"/>
            <a:chExt cx="6000750" cy="284734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6000750" cy="2847340"/>
            </a:xfrm>
            <a:prstGeom prst="rect">
              <a:avLst/>
            </a:prstGeom>
            <a:noFill/>
          </p:spPr>
        </p:sp>
        <p:pic>
          <p:nvPicPr>
            <p:cNvPr id="6" name="Picture 5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207" b="19484"/>
            <a:stretch/>
          </p:blipFill>
          <p:spPr>
            <a:xfrm>
              <a:off x="3974854" y="715374"/>
              <a:ext cx="957580" cy="417830"/>
            </a:xfrm>
            <a:prstGeom prst="rect">
              <a:avLst/>
            </a:prstGeom>
          </p:spPr>
        </p:pic>
        <p:pic>
          <p:nvPicPr>
            <p:cNvPr id="7" name="Picture 6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207" b="19484"/>
            <a:stretch/>
          </p:blipFill>
          <p:spPr>
            <a:xfrm flipH="1">
              <a:off x="3989112" y="1332547"/>
              <a:ext cx="957580" cy="417195"/>
            </a:xfrm>
            <a:prstGeom prst="rect">
              <a:avLst/>
            </a:prstGeom>
          </p:spPr>
        </p:pic>
        <p:cxnSp>
          <p:nvCxnSpPr>
            <p:cNvPr id="8" name="AutoShape 1990"/>
            <p:cNvCxnSpPr>
              <a:cxnSpLocks noChangeShapeType="1"/>
            </p:cNvCxnSpPr>
            <p:nvPr/>
          </p:nvCxnSpPr>
          <p:spPr bwMode="auto">
            <a:xfrm flipV="1">
              <a:off x="291450" y="409502"/>
              <a:ext cx="0" cy="67634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AutoShape 1991"/>
            <p:cNvCxnSpPr>
              <a:cxnSpLocks noChangeShapeType="1"/>
            </p:cNvCxnSpPr>
            <p:nvPr/>
          </p:nvCxnSpPr>
          <p:spPr bwMode="auto">
            <a:xfrm>
              <a:off x="291450" y="1209678"/>
              <a:ext cx="134740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AutoShape 1992"/>
            <p:cNvCxnSpPr>
              <a:cxnSpLocks noChangeShapeType="1"/>
            </p:cNvCxnSpPr>
            <p:nvPr/>
          </p:nvCxnSpPr>
          <p:spPr bwMode="auto">
            <a:xfrm flipV="1">
              <a:off x="389163" y="718142"/>
              <a:ext cx="285938" cy="28549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AutoShape 1993"/>
            <p:cNvCxnSpPr>
              <a:cxnSpLocks noChangeShapeType="1"/>
            </p:cNvCxnSpPr>
            <p:nvPr/>
          </p:nvCxnSpPr>
          <p:spPr bwMode="auto">
            <a:xfrm>
              <a:off x="675100" y="718142"/>
              <a:ext cx="0" cy="28549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1994"/>
            <p:cNvCxnSpPr>
              <a:cxnSpLocks noChangeShapeType="1"/>
            </p:cNvCxnSpPr>
            <p:nvPr/>
          </p:nvCxnSpPr>
          <p:spPr bwMode="auto">
            <a:xfrm flipV="1">
              <a:off x="682815" y="718142"/>
              <a:ext cx="285938" cy="2860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1995"/>
            <p:cNvCxnSpPr>
              <a:cxnSpLocks noChangeShapeType="1"/>
            </p:cNvCxnSpPr>
            <p:nvPr/>
          </p:nvCxnSpPr>
          <p:spPr bwMode="auto">
            <a:xfrm>
              <a:off x="968238" y="718142"/>
              <a:ext cx="514" cy="28549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AutoShape 1996"/>
            <p:cNvCxnSpPr>
              <a:cxnSpLocks noChangeShapeType="1"/>
            </p:cNvCxnSpPr>
            <p:nvPr/>
          </p:nvCxnSpPr>
          <p:spPr bwMode="auto">
            <a:xfrm flipV="1">
              <a:off x="975438" y="718142"/>
              <a:ext cx="285938" cy="2860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AutoShape 1997"/>
            <p:cNvCxnSpPr>
              <a:cxnSpLocks noChangeShapeType="1"/>
            </p:cNvCxnSpPr>
            <p:nvPr/>
          </p:nvCxnSpPr>
          <p:spPr bwMode="auto">
            <a:xfrm>
              <a:off x="1261376" y="718656"/>
              <a:ext cx="514" cy="28549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AutoShape 1998"/>
            <p:cNvCxnSpPr>
              <a:cxnSpLocks noChangeShapeType="1"/>
            </p:cNvCxnSpPr>
            <p:nvPr/>
          </p:nvCxnSpPr>
          <p:spPr bwMode="auto">
            <a:xfrm flipV="1">
              <a:off x="1260862" y="718142"/>
              <a:ext cx="285938" cy="2860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776007" y="486401"/>
              <a:ext cx="536602" cy="5365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 Box 2000"/>
            <p:cNvSpPr txBox="1">
              <a:spLocks noChangeArrowheads="1"/>
            </p:cNvSpPr>
            <p:nvPr/>
          </p:nvSpPr>
          <p:spPr bwMode="auto">
            <a:xfrm>
              <a:off x="1616706" y="0"/>
              <a:ext cx="855903" cy="581001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chirp generator</a:t>
              </a:r>
            </a:p>
          </p:txBody>
        </p:sp>
        <p:cxnSp>
          <p:nvCxnSpPr>
            <p:cNvPr id="19" name="AutoShape 2008"/>
            <p:cNvCxnSpPr>
              <a:cxnSpLocks noChangeShapeType="1"/>
            </p:cNvCxnSpPr>
            <p:nvPr/>
          </p:nvCxnSpPr>
          <p:spPr bwMode="auto">
            <a:xfrm>
              <a:off x="2311850" y="755001"/>
              <a:ext cx="98379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AutoShape 2009"/>
            <p:cNvSpPr>
              <a:spLocks noChangeArrowheads="1"/>
            </p:cNvSpPr>
            <p:nvPr/>
          </p:nvSpPr>
          <p:spPr bwMode="auto">
            <a:xfrm>
              <a:off x="2614237" y="1314403"/>
              <a:ext cx="536602" cy="536601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21" name="AutoShape 2010"/>
            <p:cNvCxnSpPr>
              <a:cxnSpLocks noChangeShapeType="1"/>
            </p:cNvCxnSpPr>
            <p:nvPr/>
          </p:nvCxnSpPr>
          <p:spPr bwMode="auto">
            <a:xfrm>
              <a:off x="2883223" y="807699"/>
              <a:ext cx="0" cy="50670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2" name="Group 21"/>
            <p:cNvGrpSpPr>
              <a:grpSpLocks/>
            </p:cNvGrpSpPr>
            <p:nvPr/>
          </p:nvGrpSpPr>
          <p:grpSpPr bwMode="auto">
            <a:xfrm>
              <a:off x="3687070" y="508651"/>
              <a:ext cx="437602" cy="499701"/>
              <a:chOff x="8767" y="7395"/>
              <a:chExt cx="689" cy="787"/>
            </a:xfrm>
          </p:grpSpPr>
          <p:cxnSp>
            <p:nvCxnSpPr>
              <p:cNvPr id="53" name="AutoShape 2014"/>
              <p:cNvCxnSpPr>
                <a:cxnSpLocks noChangeShapeType="1"/>
              </p:cNvCxnSpPr>
              <p:nvPr/>
            </p:nvCxnSpPr>
            <p:spPr bwMode="auto">
              <a:xfrm flipV="1">
                <a:off x="8767" y="7395"/>
                <a:ext cx="688" cy="39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4" name="AutoShape 2015"/>
              <p:cNvCxnSpPr>
                <a:cxnSpLocks noChangeShapeType="1"/>
              </p:cNvCxnSpPr>
              <p:nvPr/>
            </p:nvCxnSpPr>
            <p:spPr bwMode="auto">
              <a:xfrm flipH="1" flipV="1">
                <a:off x="8768" y="7785"/>
                <a:ext cx="688" cy="39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1697959" y="2057404"/>
              <a:ext cx="749903" cy="4667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spectrum analyzer</a:t>
              </a:r>
            </a:p>
          </p:txBody>
        </p:sp>
        <p:sp>
          <p:nvSpPr>
            <p:cNvPr id="24" name="Text Box 2019"/>
            <p:cNvSpPr txBox="1">
              <a:spLocks noChangeArrowheads="1"/>
            </p:cNvSpPr>
            <p:nvPr/>
          </p:nvSpPr>
          <p:spPr bwMode="auto">
            <a:xfrm>
              <a:off x="1092829" y="1047752"/>
              <a:ext cx="855903" cy="581001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time</a:t>
              </a:r>
            </a:p>
          </p:txBody>
        </p:sp>
        <p:sp>
          <p:nvSpPr>
            <p:cNvPr id="25" name="Text Box 2021"/>
            <p:cNvSpPr txBox="1">
              <a:spLocks noChangeArrowheads="1"/>
            </p:cNvSpPr>
            <p:nvPr/>
          </p:nvSpPr>
          <p:spPr bwMode="auto">
            <a:xfrm>
              <a:off x="2423998" y="360888"/>
              <a:ext cx="856003" cy="581001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coupler</a:t>
              </a:r>
            </a:p>
          </p:txBody>
        </p:sp>
        <p:sp>
          <p:nvSpPr>
            <p:cNvPr id="26" name="Text Box 2022"/>
            <p:cNvSpPr txBox="1">
              <a:spLocks noChangeArrowheads="1"/>
            </p:cNvSpPr>
            <p:nvPr/>
          </p:nvSpPr>
          <p:spPr bwMode="auto">
            <a:xfrm>
              <a:off x="2030038" y="1438275"/>
              <a:ext cx="703347" cy="264847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mixer</a:t>
              </a:r>
            </a:p>
          </p:txBody>
        </p:sp>
        <p:sp>
          <p:nvSpPr>
            <p:cNvPr id="27" name="Text Box 2023"/>
            <p:cNvSpPr txBox="1">
              <a:spLocks noChangeArrowheads="1"/>
            </p:cNvSpPr>
            <p:nvPr/>
          </p:nvSpPr>
          <p:spPr bwMode="auto">
            <a:xfrm>
              <a:off x="3687739" y="0"/>
              <a:ext cx="679503" cy="581001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transmit antenna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62875" y="1057275"/>
              <a:ext cx="73715" cy="85454"/>
              <a:chOff x="550735" y="1800225"/>
              <a:chExt cx="73715" cy="85454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 flipV="1">
                <a:off x="552450" y="1800225"/>
                <a:ext cx="72000" cy="3600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550735" y="1849679"/>
                <a:ext cx="72000" cy="36000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  <p:cxnSp>
          <p:nvCxnSpPr>
            <p:cNvPr id="30" name="Straight Connector 29"/>
            <p:cNvCxnSpPr/>
            <p:nvPr/>
          </p:nvCxnSpPr>
          <p:spPr>
            <a:xfrm flipV="1">
              <a:off x="296775" y="1131375"/>
              <a:ext cx="0" cy="7620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grpSp>
          <p:nvGrpSpPr>
            <p:cNvPr id="31" name="Group 30"/>
            <p:cNvGrpSpPr>
              <a:grpSpLocks/>
            </p:cNvGrpSpPr>
            <p:nvPr/>
          </p:nvGrpSpPr>
          <p:grpSpPr bwMode="auto">
            <a:xfrm>
              <a:off x="3685669" y="1341772"/>
              <a:ext cx="437515" cy="499111"/>
              <a:chOff x="0" y="73025"/>
              <a:chExt cx="689" cy="787"/>
            </a:xfrm>
          </p:grpSpPr>
          <p:cxnSp>
            <p:nvCxnSpPr>
              <p:cNvPr id="49" name="AutoShape 2014"/>
              <p:cNvCxnSpPr>
                <a:cxnSpLocks noChangeShapeType="1"/>
              </p:cNvCxnSpPr>
              <p:nvPr/>
            </p:nvCxnSpPr>
            <p:spPr bwMode="auto">
              <a:xfrm flipV="1">
                <a:off x="0" y="73025"/>
                <a:ext cx="688" cy="39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0" name="AutoShape 2015"/>
              <p:cNvCxnSpPr>
                <a:cxnSpLocks noChangeShapeType="1"/>
              </p:cNvCxnSpPr>
              <p:nvPr/>
            </p:nvCxnSpPr>
            <p:spPr bwMode="auto">
              <a:xfrm flipH="1" flipV="1">
                <a:off x="1" y="73415"/>
                <a:ext cx="688" cy="39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2" name="Text Box 2023"/>
            <p:cNvSpPr txBox="1">
              <a:spLocks noChangeArrowheads="1"/>
            </p:cNvSpPr>
            <p:nvPr/>
          </p:nvSpPr>
          <p:spPr bwMode="auto">
            <a:xfrm>
              <a:off x="3677190" y="1761932"/>
              <a:ext cx="699287" cy="571617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receive antenna</a:t>
              </a:r>
              <a:endParaRPr kumimoji="0" lang="en-US" sz="1600" b="0" i="0" u="none" strike="noStrike" kern="0" cap="none" spc="0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794227" y="807699"/>
              <a:ext cx="88996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>
            <a:xfrm flipH="1">
              <a:off x="3150150" y="1589108"/>
              <a:ext cx="537152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35" name="Straight Connector 34"/>
            <p:cNvCxnSpPr/>
            <p:nvPr/>
          </p:nvCxnSpPr>
          <p:spPr>
            <a:xfrm>
              <a:off x="3295288" y="751199"/>
              <a:ext cx="381855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36" name="Text Box 2023"/>
            <p:cNvSpPr txBox="1">
              <a:spLocks noChangeArrowheads="1"/>
            </p:cNvSpPr>
            <p:nvPr/>
          </p:nvSpPr>
          <p:spPr bwMode="auto">
            <a:xfrm>
              <a:off x="4984750" y="1484943"/>
              <a:ext cx="536575" cy="346075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target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endParaRPr>
            </a:p>
          </p:txBody>
        </p:sp>
        <p:pic>
          <p:nvPicPr>
            <p:cNvPr id="37" name="Picture 3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770755" y="776918"/>
              <a:ext cx="1068070" cy="808990"/>
            </a:xfrm>
            <a:prstGeom prst="rect">
              <a:avLst/>
            </a:prstGeom>
          </p:spPr>
        </p:pic>
        <p:sp>
          <p:nvSpPr>
            <p:cNvPr id="38" name="Text Box 2021"/>
            <p:cNvSpPr txBox="1">
              <a:spLocks noChangeArrowheads="1"/>
            </p:cNvSpPr>
            <p:nvPr/>
          </p:nvSpPr>
          <p:spPr bwMode="auto">
            <a:xfrm>
              <a:off x="3142910" y="1322487"/>
              <a:ext cx="277200" cy="278078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RF</a:t>
              </a:r>
              <a:endParaRPr kumimoji="0" lang="en-US" sz="1600" b="0" i="0" u="none" strike="noStrike" kern="0" cap="none" spc="0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endParaRPr>
            </a:p>
          </p:txBody>
        </p:sp>
        <p:sp>
          <p:nvSpPr>
            <p:cNvPr id="39" name="Text Box 2021"/>
            <p:cNvSpPr txBox="1">
              <a:spLocks noChangeArrowheads="1"/>
            </p:cNvSpPr>
            <p:nvPr/>
          </p:nvSpPr>
          <p:spPr bwMode="auto">
            <a:xfrm>
              <a:off x="2605729" y="1051477"/>
              <a:ext cx="276860" cy="277495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LO</a:t>
              </a:r>
              <a:endParaRPr kumimoji="0" lang="en-US" sz="1600" b="0" i="0" u="none" strike="noStrike" kern="0" cap="none" spc="0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endParaRPr>
            </a:p>
          </p:txBody>
        </p:sp>
        <p:sp>
          <p:nvSpPr>
            <p:cNvPr id="40" name="Text Box 2021"/>
            <p:cNvSpPr txBox="1">
              <a:spLocks noChangeArrowheads="1"/>
            </p:cNvSpPr>
            <p:nvPr/>
          </p:nvSpPr>
          <p:spPr bwMode="auto">
            <a:xfrm>
              <a:off x="2867644" y="1779909"/>
              <a:ext cx="276860" cy="277495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/>
                  <a:cs typeface="Times New Roman"/>
                </a:rPr>
                <a:t>IF</a:t>
              </a:r>
              <a:endParaRPr kumimoji="0" lang="en-US" sz="1600" b="0" i="0" u="none" strike="noStrike" kern="0" cap="none" spc="0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endParaRPr>
            </a:p>
          </p:txBody>
        </p:sp>
        <p:pic>
          <p:nvPicPr>
            <p:cNvPr id="41" name="Picture 40"/>
            <p:cNvPicPr/>
            <p:nvPr/>
          </p:nvPicPr>
          <p:blipFill rotWithShape="1">
            <a:blip r:embed="rId4"/>
            <a:srcRect l="15940" t="26387" r="14373" b="5857"/>
            <a:stretch/>
          </p:blipFill>
          <p:spPr>
            <a:xfrm>
              <a:off x="588641" y="1984975"/>
              <a:ext cx="671195" cy="586740"/>
            </a:xfrm>
            <a:prstGeom prst="rect">
              <a:avLst/>
            </a:prstGeom>
          </p:spPr>
        </p:pic>
        <p:cxnSp>
          <p:nvCxnSpPr>
            <p:cNvPr id="42" name="Straight Arrow Connector 41"/>
            <p:cNvCxnSpPr/>
            <p:nvPr/>
          </p:nvCxnSpPr>
          <p:spPr>
            <a:xfrm flipV="1">
              <a:off x="588641" y="2515200"/>
              <a:ext cx="719455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43" name="Straight Arrow Connector 42"/>
            <p:cNvCxnSpPr/>
            <p:nvPr/>
          </p:nvCxnSpPr>
          <p:spPr>
            <a:xfrm flipV="1">
              <a:off x="588641" y="1868770"/>
              <a:ext cx="0" cy="64770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44" name="Text Box 20"/>
            <p:cNvSpPr txBox="1"/>
            <p:nvPr/>
          </p:nvSpPr>
          <p:spPr>
            <a:xfrm>
              <a:off x="599436" y="2545045"/>
              <a:ext cx="847725" cy="2768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+mn-cs"/>
                </a:rPr>
                <a:t>frequency</a:t>
              </a:r>
              <a:endParaRPr kumimoji="0" lang="en-US" sz="1600" b="0" i="0" u="none" strike="noStrike" kern="0" cap="none" spc="0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45" name="Text Box 20"/>
            <p:cNvSpPr txBox="1"/>
            <p:nvPr/>
          </p:nvSpPr>
          <p:spPr>
            <a:xfrm>
              <a:off x="108581" y="1823685"/>
              <a:ext cx="421005" cy="2768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+mn-cs"/>
                </a:rPr>
                <a:t>power</a:t>
              </a:r>
              <a:endParaRPr kumimoji="0" lang="en-US" sz="16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H="1">
              <a:off x="1337959" y="2291387"/>
              <a:ext cx="360000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47" name="Straight Arrow Connector 46"/>
            <p:cNvCxnSpPr/>
            <p:nvPr/>
          </p:nvCxnSpPr>
          <p:spPr>
            <a:xfrm flipH="1">
              <a:off x="2447861" y="2290877"/>
              <a:ext cx="432000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>
            <a:xfrm>
              <a:off x="2883223" y="1856920"/>
              <a:ext cx="0" cy="43200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55" name="Text Box 20"/>
          <p:cNvSpPr txBox="1"/>
          <p:nvPr/>
        </p:nvSpPr>
        <p:spPr>
          <a:xfrm>
            <a:off x="107504" y="2449171"/>
            <a:ext cx="906619" cy="37684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frequency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4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838</Words>
  <Application>Microsoft Office PowerPoint</Application>
  <PresentationFormat>On-screen Show (4:3)</PresentationFormat>
  <Paragraphs>306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 Math</vt:lpstr>
      <vt:lpstr>Times New Roman</vt:lpstr>
      <vt:lpstr>Office Theme</vt:lpstr>
      <vt:lpstr>Effects, Estimation, and Compensation  of Frequency Sweep Nonlinearity in FMCW* Ranging Systems </vt:lpstr>
      <vt:lpstr>Contents</vt:lpstr>
      <vt:lpstr>Radar</vt:lpstr>
      <vt:lpstr>Pulsed radar</vt:lpstr>
      <vt:lpstr>Intercept receivers</vt:lpstr>
      <vt:lpstr>LPI radar</vt:lpstr>
      <vt:lpstr>FMCW radar</vt:lpstr>
      <vt:lpstr>Principle of FMCW ranging</vt:lpstr>
      <vt:lpstr>FMCW transceiver</vt:lpstr>
      <vt:lpstr>Frequency sweep nonlinearity</vt:lpstr>
      <vt:lpstr>“Ghost” targets</vt:lpstr>
      <vt:lpstr>Analog chirp generation</vt:lpstr>
      <vt:lpstr>Digital chirp generation</vt:lpstr>
      <vt:lpstr>Quantization of phase</vt:lpstr>
      <vt:lpstr>Worst-case “ghost” target</vt:lpstr>
      <vt:lpstr>Compensation of phase errors</vt:lpstr>
      <vt:lpstr>Remember this?</vt:lpstr>
      <vt:lpstr>Compensation algorithm</vt:lpstr>
      <vt:lpstr>Implementation</vt:lpstr>
      <vt:lpstr>Sinusoidal phase error (low frequency)</vt:lpstr>
      <vt:lpstr>Sinusoidal phase error (high frequency)</vt:lpstr>
      <vt:lpstr>Cubic phase error</vt:lpstr>
      <vt:lpstr>Quartic phase error</vt:lpstr>
      <vt:lpstr>FCMW in optics</vt:lpstr>
      <vt:lpstr>Conclusions</vt:lpstr>
      <vt:lpstr>Thank you for your attention!</vt:lpstr>
      <vt:lpstr>Extra slides</vt:lpstr>
      <vt:lpstr>Effect on Doppler processing</vt:lpstr>
      <vt:lpstr>Spectrum of the complex exponential</vt:lpstr>
      <vt:lpstr>Spectrum of the analytic signal</vt:lpstr>
      <vt:lpstr>Observed beat signal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analysis of the effects of phase truncation</dc:title>
  <dc:creator>Kurt</dc:creator>
  <cp:lastModifiedBy>willem vos</cp:lastModifiedBy>
  <cp:revision>171</cp:revision>
  <cp:lastPrinted>2011-09-19T08:44:47Z</cp:lastPrinted>
  <dcterms:created xsi:type="dcterms:W3CDTF">2011-09-17T09:43:48Z</dcterms:created>
  <dcterms:modified xsi:type="dcterms:W3CDTF">2019-06-06T14:54:08Z</dcterms:modified>
</cp:coreProperties>
</file>