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vml" ContentType="application/vnd.openxmlformats-officedocument.vmlDrawing"/>
  <Default Extension="wmv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635" r:id="rId3"/>
    <p:sldId id="637" r:id="rId4"/>
    <p:sldId id="636" r:id="rId5"/>
    <p:sldId id="646" r:id="rId6"/>
    <p:sldId id="647" r:id="rId7"/>
    <p:sldId id="653" r:id="rId8"/>
    <p:sldId id="684" r:id="rId9"/>
    <p:sldId id="675" r:id="rId10"/>
    <p:sldId id="654" r:id="rId11"/>
    <p:sldId id="658" r:id="rId12"/>
    <p:sldId id="683" r:id="rId13"/>
    <p:sldId id="669" r:id="rId14"/>
    <p:sldId id="676" r:id="rId15"/>
    <p:sldId id="664" r:id="rId16"/>
    <p:sldId id="633" r:id="rId17"/>
    <p:sldId id="665" r:id="rId18"/>
    <p:sldId id="634" r:id="rId19"/>
    <p:sldId id="670" r:id="rId20"/>
    <p:sldId id="680" r:id="rId21"/>
    <p:sldId id="677" r:id="rId22"/>
    <p:sldId id="363" r:id="rId23"/>
    <p:sldId id="666" r:id="rId24"/>
    <p:sldId id="681" r:id="rId25"/>
    <p:sldId id="667" r:id="rId26"/>
    <p:sldId id="678" r:id="rId27"/>
    <p:sldId id="668" r:id="rId28"/>
    <p:sldId id="631" r:id="rId29"/>
    <p:sldId id="632" r:id="rId30"/>
    <p:sldId id="639" r:id="rId31"/>
    <p:sldId id="671" r:id="rId32"/>
    <p:sldId id="304" r:id="rId33"/>
  </p:sldIdLst>
  <p:sldSz cx="9144000" cy="6858000" type="screen4x3"/>
  <p:notesSz cx="6797675" cy="9928225"/>
  <p:embeddedFontLst>
    <p:embeddedFont>
      <p:font typeface="Verdana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EE8E00"/>
    <a:srgbClr val="D27D00"/>
    <a:srgbClr val="3333CC"/>
    <a:srgbClr val="0066FF"/>
    <a:srgbClr val="FFD85B"/>
    <a:srgbClr val="FFD03B"/>
    <a:srgbClr val="FFFFFF"/>
    <a:srgbClr val="DDDDDD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719" autoAdjust="0"/>
    <p:restoredTop sz="90053" autoAdjust="0"/>
  </p:normalViewPr>
  <p:slideViewPr>
    <p:cSldViewPr snapToGrid="0">
      <p:cViewPr varScale="1">
        <p:scale>
          <a:sx n="62" d="100"/>
          <a:sy n="62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1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1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B62226D7-5DE9-42E0-9AF1-6619CDF7E2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880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FE230C4A-81EC-4657-B8AA-2FEF57278F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050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cops.nano-cops.com/publications/author/16" TargetMode="External"/><Relationship Id="rId3" Type="http://schemas.openxmlformats.org/officeDocument/2006/relationships/hyperlink" Target="http://cops.nano-cops.com/publications/author/46" TargetMode="External"/><Relationship Id="rId7" Type="http://schemas.openxmlformats.org/officeDocument/2006/relationships/hyperlink" Target="http://cops.nano-cops.com/publications/author/8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cops.nano-cops.com/publications/author/72" TargetMode="External"/><Relationship Id="rId11" Type="http://schemas.openxmlformats.org/officeDocument/2006/relationships/hyperlink" Target="http://cops.nano-cops.com/publications/method-pattern-masks-two-inclined-planes-three-dimensional-nano-and-microfabrication" TargetMode="External"/><Relationship Id="rId5" Type="http://schemas.openxmlformats.org/officeDocument/2006/relationships/hyperlink" Target="http://cops.nano-cops.com/publications/author/60" TargetMode="External"/><Relationship Id="rId10" Type="http://schemas.openxmlformats.org/officeDocument/2006/relationships/hyperlink" Target="http://cops.nano-cops.com/publications/author/266" TargetMode="External"/><Relationship Id="rId4" Type="http://schemas.openxmlformats.org/officeDocument/2006/relationships/hyperlink" Target="http://cops.nano-cops.com/publications/author/59" TargetMode="External"/><Relationship Id="rId9" Type="http://schemas.openxmlformats.org/officeDocument/2006/relationships/hyperlink" Target="http://cops.nano-cops.com/publications/inverse-woodpile-photonic-band-gap-crystals-cubic-diamond-structure-made-single-crystal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ops.nano-cops.com/publications/author/306" TargetMode="External"/><Relationship Id="rId7" Type="http://schemas.openxmlformats.org/officeDocument/2006/relationships/hyperlink" Target="http://cops.nano-cops.com/publications/non-exponential-spontaneous-emission-dynamics-emitters-time-dependent-optical-cavity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cops.nano-cops.com/publications/author/16" TargetMode="External"/><Relationship Id="rId5" Type="http://schemas.openxmlformats.org/officeDocument/2006/relationships/hyperlink" Target="http://cops.nano-cops.com/publications/author/255" TargetMode="External"/><Relationship Id="rId4" Type="http://schemas.openxmlformats.org/officeDocument/2006/relationships/hyperlink" Target="http://cops.nano-cops.com/publications/author/21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2AAADA7-5295-42F2-8F23-49A6235330A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nl-NL" dirty="0" err="1" smtClean="0"/>
              <a:t>Animation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baseline="0" dirty="0" smtClean="0"/>
              <a:t> Leon Woldering, </a:t>
            </a:r>
            <a:r>
              <a:rPr lang="nl-NL" baseline="0" dirty="0" err="1" smtClean="0"/>
              <a:t>available</a:t>
            </a:r>
            <a:r>
              <a:rPr lang="nl-NL" baseline="0" dirty="0" smtClean="0"/>
              <a:t> on </a:t>
            </a:r>
            <a:r>
              <a:rPr lang="nl-NL" baseline="0" dirty="0" err="1" smtClean="0"/>
              <a:t>Youtube</a:t>
            </a:r>
            <a:r>
              <a:rPr lang="nl-NL" baseline="0" dirty="0" smtClean="0"/>
              <a:t> as </a:t>
            </a:r>
            <a:r>
              <a:rPr lang="nl-NL" baseline="0" dirty="0" err="1" smtClean="0"/>
              <a:t>listed</a:t>
            </a:r>
            <a:r>
              <a:rPr lang="nl-NL" baseline="0" dirty="0" smtClean="0"/>
              <a:t>; </a:t>
            </a:r>
            <a:r>
              <a:rPr lang="nl-NL" baseline="0" dirty="0" err="1" smtClean="0"/>
              <a:t>see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also</a:t>
            </a:r>
            <a:r>
              <a:rPr lang="nl-NL" baseline="0" dirty="0" smtClean="0"/>
              <a:t> the </a:t>
            </a:r>
            <a:r>
              <a:rPr lang="nl-NL" baseline="0" dirty="0" err="1" smtClean="0"/>
              <a:t>two</a:t>
            </a:r>
            <a:r>
              <a:rPr lang="nl-NL" baseline="0" dirty="0" smtClean="0"/>
              <a:t> papers below: </a:t>
            </a:r>
          </a:p>
          <a:p>
            <a:pPr eaLnBrk="1" hangingPunct="1"/>
            <a:r>
              <a:rPr lang="nl-NL" dirty="0" smtClean="0">
                <a:effectLst/>
                <a:hlinkClick r:id="rId3" action="ppaction://hlinkfile"/>
              </a:rPr>
              <a:t>J. M. van den Broek</a:t>
            </a:r>
            <a:r>
              <a:rPr lang="nl-NL" dirty="0" smtClean="0">
                <a:effectLst/>
              </a:rPr>
              <a:t>, </a:t>
            </a:r>
            <a:r>
              <a:rPr lang="nl-NL" dirty="0" smtClean="0">
                <a:effectLst/>
                <a:hlinkClick r:id="rId4" action="ppaction://hlinkfile"/>
              </a:rPr>
              <a:t>L. A. Woldering</a:t>
            </a:r>
            <a:r>
              <a:rPr lang="nl-NL" dirty="0" smtClean="0">
                <a:effectLst/>
              </a:rPr>
              <a:t>, </a:t>
            </a:r>
            <a:r>
              <a:rPr lang="nl-NL" dirty="0" smtClean="0">
                <a:effectLst/>
                <a:hlinkClick r:id="rId5" action="ppaction://hlinkfile"/>
              </a:rPr>
              <a:t>R. W. Tjerkstra</a:t>
            </a:r>
            <a:r>
              <a:rPr lang="nl-NL" dirty="0" smtClean="0">
                <a:effectLst/>
              </a:rPr>
              <a:t>, </a:t>
            </a:r>
            <a:r>
              <a:rPr lang="nl-NL" dirty="0" smtClean="0">
                <a:effectLst/>
                <a:hlinkClick r:id="rId6" action="ppaction://hlinkfile"/>
              </a:rPr>
              <a:t>F. B. Segerink</a:t>
            </a:r>
            <a:r>
              <a:rPr lang="nl-NL" dirty="0" smtClean="0">
                <a:effectLst/>
              </a:rPr>
              <a:t>, </a:t>
            </a:r>
            <a:r>
              <a:rPr lang="nl-NL" dirty="0" smtClean="0">
                <a:effectLst/>
                <a:hlinkClick r:id="rId7" action="ppaction://hlinkfile"/>
              </a:rPr>
              <a:t>I. D. </a:t>
            </a:r>
            <a:r>
              <a:rPr lang="nl-NL" dirty="0" err="1" smtClean="0">
                <a:effectLst/>
                <a:hlinkClick r:id="rId7" action="ppaction://hlinkfile"/>
              </a:rPr>
              <a:t>Setija</a:t>
            </a:r>
            <a:r>
              <a:rPr lang="nl-NL" dirty="0" smtClean="0">
                <a:effectLst/>
              </a:rPr>
              <a:t>, </a:t>
            </a:r>
            <a:r>
              <a:rPr lang="nl-NL" dirty="0" err="1" smtClean="0">
                <a:effectLst/>
              </a:rPr>
              <a:t>and</a:t>
            </a:r>
            <a:r>
              <a:rPr lang="nl-NL" dirty="0" smtClean="0">
                <a:effectLst/>
              </a:rPr>
              <a:t> </a:t>
            </a:r>
            <a:r>
              <a:rPr lang="nl-NL" dirty="0" smtClean="0">
                <a:effectLst/>
                <a:hlinkClick r:id="rId8" action="ppaction://hlinkfile"/>
              </a:rPr>
              <a:t>W. L. Vos</a:t>
            </a:r>
            <a:r>
              <a:rPr lang="nl-NL" dirty="0" smtClean="0">
                <a:effectLst/>
              </a:rPr>
              <a:t/>
            </a:r>
            <a:br>
              <a:rPr lang="nl-NL" dirty="0" smtClean="0">
                <a:effectLst/>
              </a:rPr>
            </a:br>
            <a:r>
              <a:rPr lang="nl-NL" dirty="0" smtClean="0">
                <a:effectLst/>
              </a:rPr>
              <a:t>Adv. </a:t>
            </a:r>
            <a:r>
              <a:rPr lang="nl-NL" dirty="0" err="1" smtClean="0">
                <a:effectLst/>
              </a:rPr>
              <a:t>Func</a:t>
            </a:r>
            <a:r>
              <a:rPr lang="nl-NL" dirty="0" smtClean="0">
                <a:effectLst/>
              </a:rPr>
              <a:t>. Mater. </a:t>
            </a:r>
            <a:r>
              <a:rPr lang="nl-NL" b="1" dirty="0" smtClean="0">
                <a:effectLst/>
              </a:rPr>
              <a:t>22</a:t>
            </a:r>
            <a:r>
              <a:rPr lang="nl-NL" dirty="0" smtClean="0">
                <a:effectLst/>
              </a:rPr>
              <a:t>, 25 - 31 (2012)</a:t>
            </a:r>
          </a:p>
          <a:p>
            <a:pPr eaLnBrk="1" hangingPunct="1"/>
            <a:r>
              <a:rPr lang="nl-NL" dirty="0" smtClean="0">
                <a:effectLst/>
                <a:hlinkClick r:id="rId9" action="ppaction://hlinkfile"/>
              </a:rPr>
              <a:t>Inverse-</a:t>
            </a:r>
            <a:r>
              <a:rPr lang="nl-NL" dirty="0" err="1" smtClean="0">
                <a:effectLst/>
                <a:hlinkClick r:id="rId9" action="ppaction://hlinkfile"/>
              </a:rPr>
              <a:t>woodpile</a:t>
            </a:r>
            <a:r>
              <a:rPr lang="nl-NL" dirty="0" smtClean="0">
                <a:effectLst/>
                <a:hlinkClick r:id="rId9" action="ppaction://hlinkfile"/>
              </a:rPr>
              <a:t> </a:t>
            </a:r>
            <a:r>
              <a:rPr lang="nl-NL" dirty="0" err="1" smtClean="0">
                <a:effectLst/>
                <a:hlinkClick r:id="rId9" action="ppaction://hlinkfile"/>
              </a:rPr>
              <a:t>photonic</a:t>
            </a:r>
            <a:r>
              <a:rPr lang="nl-NL" dirty="0" smtClean="0">
                <a:effectLst/>
                <a:hlinkClick r:id="rId9" action="ppaction://hlinkfile"/>
              </a:rPr>
              <a:t> band gap </a:t>
            </a:r>
            <a:r>
              <a:rPr lang="nl-NL" dirty="0" err="1" smtClean="0">
                <a:effectLst/>
                <a:hlinkClick r:id="rId9" action="ppaction://hlinkfile"/>
              </a:rPr>
              <a:t>crystals</a:t>
            </a:r>
            <a:r>
              <a:rPr lang="nl-NL" dirty="0" smtClean="0">
                <a:effectLst/>
                <a:hlinkClick r:id="rId9" action="ppaction://hlinkfile"/>
              </a:rPr>
              <a:t> </a:t>
            </a:r>
            <a:r>
              <a:rPr lang="nl-NL" dirty="0" err="1" smtClean="0">
                <a:effectLst/>
                <a:hlinkClick r:id="rId9" action="ppaction://hlinkfile"/>
              </a:rPr>
              <a:t>with</a:t>
            </a:r>
            <a:r>
              <a:rPr lang="nl-NL" dirty="0" smtClean="0">
                <a:effectLst/>
                <a:hlinkClick r:id="rId9" action="ppaction://hlinkfile"/>
              </a:rPr>
              <a:t> a </a:t>
            </a:r>
            <a:r>
              <a:rPr lang="nl-NL" dirty="0" err="1" smtClean="0">
                <a:effectLst/>
                <a:hlinkClick r:id="rId9" action="ppaction://hlinkfile"/>
              </a:rPr>
              <a:t>cubic</a:t>
            </a:r>
            <a:r>
              <a:rPr lang="nl-NL" dirty="0" smtClean="0">
                <a:effectLst/>
                <a:hlinkClick r:id="rId9" action="ppaction://hlinkfile"/>
              </a:rPr>
              <a:t> </a:t>
            </a:r>
            <a:r>
              <a:rPr lang="nl-NL" dirty="0" err="1" smtClean="0">
                <a:effectLst/>
                <a:hlinkClick r:id="rId9" action="ppaction://hlinkfile"/>
              </a:rPr>
              <a:t>diamond-like</a:t>
            </a:r>
            <a:r>
              <a:rPr lang="nl-NL" dirty="0" smtClean="0">
                <a:effectLst/>
                <a:hlinkClick r:id="rId9" action="ppaction://hlinkfile"/>
              </a:rPr>
              <a:t> </a:t>
            </a:r>
            <a:r>
              <a:rPr lang="nl-NL" dirty="0" err="1" smtClean="0">
                <a:effectLst/>
                <a:hlinkClick r:id="rId9" action="ppaction://hlinkfile"/>
              </a:rPr>
              <a:t>structure</a:t>
            </a:r>
            <a:r>
              <a:rPr lang="nl-NL" dirty="0" smtClean="0">
                <a:effectLst/>
                <a:hlinkClick r:id="rId9" action="ppaction://hlinkfile"/>
              </a:rPr>
              <a:t> made </a:t>
            </a:r>
            <a:r>
              <a:rPr lang="nl-NL" dirty="0" err="1" smtClean="0">
                <a:effectLst/>
                <a:hlinkClick r:id="rId9" action="ppaction://hlinkfile"/>
              </a:rPr>
              <a:t>from</a:t>
            </a:r>
            <a:r>
              <a:rPr lang="nl-NL" dirty="0" smtClean="0">
                <a:effectLst/>
                <a:hlinkClick r:id="rId9" action="ppaction://hlinkfile"/>
              </a:rPr>
              <a:t> single-</a:t>
            </a:r>
            <a:r>
              <a:rPr lang="nl-NL" dirty="0" err="1" smtClean="0">
                <a:effectLst/>
                <a:hlinkClick r:id="rId9" action="ppaction://hlinkfile"/>
              </a:rPr>
              <a:t>crystalline</a:t>
            </a:r>
            <a:r>
              <a:rPr lang="nl-NL" dirty="0" smtClean="0">
                <a:effectLst/>
                <a:hlinkClick r:id="rId9" action="ppaction://hlinkfile"/>
              </a:rPr>
              <a:t> </a:t>
            </a:r>
            <a:r>
              <a:rPr lang="nl-NL" dirty="0" err="1" smtClean="0">
                <a:effectLst/>
                <a:hlinkClick r:id="rId9" action="ppaction://hlinkfile"/>
              </a:rPr>
              <a:t>silicon</a:t>
            </a:r>
            <a:r>
              <a:rPr lang="nl-NL" dirty="0" smtClean="0">
                <a:effectLst/>
              </a:rPr>
              <a:t/>
            </a:r>
            <a:br>
              <a:rPr lang="nl-NL" dirty="0" smtClean="0">
                <a:effectLst/>
              </a:rPr>
            </a:br>
            <a:r>
              <a:rPr lang="nl-NL" dirty="0" smtClean="0">
                <a:effectLst/>
                <a:hlinkClick r:id="rId5" action="ppaction://hlinkfile"/>
              </a:rPr>
              <a:t>R. W. Tjerkstra</a:t>
            </a:r>
            <a:r>
              <a:rPr lang="nl-NL" dirty="0" smtClean="0">
                <a:effectLst/>
              </a:rPr>
              <a:t>, </a:t>
            </a:r>
            <a:r>
              <a:rPr lang="nl-NL" dirty="0" smtClean="0">
                <a:effectLst/>
                <a:hlinkClick r:id="rId4" action="ppaction://hlinkfile"/>
              </a:rPr>
              <a:t>L. A. Woldering</a:t>
            </a:r>
            <a:r>
              <a:rPr lang="nl-NL" dirty="0" smtClean="0">
                <a:effectLst/>
              </a:rPr>
              <a:t>, </a:t>
            </a:r>
            <a:r>
              <a:rPr lang="nl-NL" dirty="0" smtClean="0">
                <a:effectLst/>
                <a:hlinkClick r:id="rId3" action="ppaction://hlinkfile"/>
              </a:rPr>
              <a:t>J. M. van den Broek</a:t>
            </a:r>
            <a:r>
              <a:rPr lang="nl-NL" dirty="0" smtClean="0">
                <a:effectLst/>
              </a:rPr>
              <a:t>, </a:t>
            </a:r>
            <a:r>
              <a:rPr lang="nl-NL" dirty="0" smtClean="0">
                <a:effectLst/>
                <a:hlinkClick r:id="rId10" action="ppaction://hlinkfile"/>
              </a:rPr>
              <a:t>F. Roozeboom</a:t>
            </a:r>
            <a:r>
              <a:rPr lang="nl-NL" dirty="0" smtClean="0">
                <a:effectLst/>
              </a:rPr>
              <a:t>, </a:t>
            </a:r>
            <a:r>
              <a:rPr lang="nl-NL" dirty="0" smtClean="0">
                <a:effectLst/>
                <a:hlinkClick r:id="rId7" action="ppaction://hlinkfile"/>
              </a:rPr>
              <a:t>I. D. </a:t>
            </a:r>
            <a:r>
              <a:rPr lang="nl-NL" dirty="0" err="1" smtClean="0">
                <a:effectLst/>
                <a:hlinkClick r:id="rId7" action="ppaction://hlinkfile"/>
              </a:rPr>
              <a:t>Setija</a:t>
            </a:r>
            <a:r>
              <a:rPr lang="nl-NL" dirty="0" smtClean="0">
                <a:effectLst/>
              </a:rPr>
              <a:t>, </a:t>
            </a:r>
            <a:r>
              <a:rPr lang="nl-NL" dirty="0" err="1" smtClean="0">
                <a:effectLst/>
              </a:rPr>
              <a:t>and</a:t>
            </a:r>
            <a:r>
              <a:rPr lang="nl-NL" dirty="0" smtClean="0">
                <a:effectLst/>
              </a:rPr>
              <a:t> </a:t>
            </a:r>
            <a:r>
              <a:rPr lang="nl-NL" dirty="0" smtClean="0">
                <a:effectLst/>
                <a:hlinkClick r:id="rId8" action="ppaction://hlinkfile"/>
              </a:rPr>
              <a:t>W. L. Vos</a:t>
            </a:r>
            <a:r>
              <a:rPr lang="nl-NL" dirty="0" smtClean="0">
                <a:effectLst/>
              </a:rPr>
              <a:t/>
            </a:r>
            <a:br>
              <a:rPr lang="nl-NL" dirty="0" smtClean="0">
                <a:effectLst/>
              </a:rPr>
            </a:br>
            <a:r>
              <a:rPr lang="nl-NL" dirty="0" smtClean="0">
                <a:effectLst/>
              </a:rPr>
              <a:t>J. Vac. </a:t>
            </a:r>
            <a:r>
              <a:rPr lang="nl-NL" dirty="0" err="1" smtClean="0">
                <a:effectLst/>
              </a:rPr>
              <a:t>Sci</a:t>
            </a:r>
            <a:r>
              <a:rPr lang="nl-NL" dirty="0" smtClean="0">
                <a:effectLst/>
              </a:rPr>
              <a:t>. </a:t>
            </a:r>
            <a:r>
              <a:rPr lang="nl-NL" dirty="0" err="1" smtClean="0">
                <a:effectLst/>
              </a:rPr>
              <a:t>Technol</a:t>
            </a:r>
            <a:r>
              <a:rPr lang="nl-NL" dirty="0" smtClean="0">
                <a:effectLst/>
              </a:rPr>
              <a:t>. B </a:t>
            </a:r>
            <a:r>
              <a:rPr lang="nl-NL" b="1" dirty="0" smtClean="0">
                <a:effectLst/>
              </a:rPr>
              <a:t>29</a:t>
            </a:r>
            <a:r>
              <a:rPr lang="nl-NL" dirty="0" smtClean="0">
                <a:effectLst/>
              </a:rPr>
              <a:t>, 061604: 1-8 (2011)</a:t>
            </a:r>
          </a:p>
          <a:p>
            <a:pPr eaLnBrk="1" hangingPunct="1"/>
            <a:r>
              <a:rPr lang="nl-NL" dirty="0" smtClean="0">
                <a:effectLst/>
                <a:hlinkClick r:id="rId11" action="ppaction://hlinkfile"/>
              </a:rPr>
              <a:t>A </a:t>
            </a:r>
            <a:r>
              <a:rPr lang="nl-NL" dirty="0" err="1" smtClean="0">
                <a:effectLst/>
                <a:hlinkClick r:id="rId11" action="ppaction://hlinkfile"/>
              </a:rPr>
              <a:t>method</a:t>
            </a:r>
            <a:r>
              <a:rPr lang="nl-NL" dirty="0" smtClean="0">
                <a:effectLst/>
                <a:hlinkClick r:id="rId11" action="ppaction://hlinkfile"/>
              </a:rPr>
              <a:t> </a:t>
            </a:r>
            <a:r>
              <a:rPr lang="nl-NL" dirty="0" err="1" smtClean="0">
                <a:effectLst/>
                <a:hlinkClick r:id="rId11" action="ppaction://hlinkfile"/>
              </a:rPr>
              <a:t>to</a:t>
            </a:r>
            <a:r>
              <a:rPr lang="nl-NL" dirty="0" smtClean="0">
                <a:effectLst/>
                <a:hlinkClick r:id="rId11" action="ppaction://hlinkfile"/>
              </a:rPr>
              <a:t> </a:t>
            </a:r>
            <a:r>
              <a:rPr lang="nl-NL" dirty="0" err="1" smtClean="0">
                <a:effectLst/>
                <a:hlinkClick r:id="rId11" action="ppaction://hlinkfile"/>
              </a:rPr>
              <a:t>pattern</a:t>
            </a:r>
            <a:r>
              <a:rPr lang="nl-NL" dirty="0" smtClean="0">
                <a:effectLst/>
                <a:hlinkClick r:id="rId11" action="ppaction://hlinkfile"/>
              </a:rPr>
              <a:t> </a:t>
            </a:r>
            <a:r>
              <a:rPr lang="nl-NL" dirty="0" err="1" smtClean="0">
                <a:effectLst/>
                <a:hlinkClick r:id="rId11" action="ppaction://hlinkfile"/>
              </a:rPr>
              <a:t>masks</a:t>
            </a:r>
            <a:r>
              <a:rPr lang="nl-NL" dirty="0" smtClean="0">
                <a:effectLst/>
                <a:hlinkClick r:id="rId11" action="ppaction://hlinkfile"/>
              </a:rPr>
              <a:t> in </a:t>
            </a:r>
            <a:r>
              <a:rPr lang="nl-NL" dirty="0" err="1" smtClean="0">
                <a:effectLst/>
                <a:hlinkClick r:id="rId11" action="ppaction://hlinkfile"/>
              </a:rPr>
              <a:t>two</a:t>
            </a:r>
            <a:r>
              <a:rPr lang="nl-NL" dirty="0" smtClean="0">
                <a:effectLst/>
                <a:hlinkClick r:id="rId11" action="ppaction://hlinkfile"/>
              </a:rPr>
              <a:t> </a:t>
            </a:r>
            <a:r>
              <a:rPr lang="nl-NL" dirty="0" err="1" smtClean="0">
                <a:effectLst/>
                <a:hlinkClick r:id="rId11" action="ppaction://hlinkfile"/>
              </a:rPr>
              <a:t>inclined</a:t>
            </a:r>
            <a:r>
              <a:rPr lang="nl-NL" dirty="0" smtClean="0">
                <a:effectLst/>
                <a:hlinkClick r:id="rId11" action="ppaction://hlinkfile"/>
              </a:rPr>
              <a:t> </a:t>
            </a:r>
            <a:r>
              <a:rPr lang="nl-NL" dirty="0" err="1" smtClean="0">
                <a:effectLst/>
                <a:hlinkClick r:id="rId11" action="ppaction://hlinkfile"/>
              </a:rPr>
              <a:t>planes</a:t>
            </a:r>
            <a:r>
              <a:rPr lang="nl-NL" dirty="0" smtClean="0">
                <a:effectLst/>
                <a:hlinkClick r:id="rId11" action="ppaction://hlinkfile"/>
              </a:rPr>
              <a:t> </a:t>
            </a:r>
            <a:r>
              <a:rPr lang="nl-NL" dirty="0" err="1" smtClean="0">
                <a:effectLst/>
                <a:hlinkClick r:id="rId11" action="ppaction://hlinkfile"/>
              </a:rPr>
              <a:t>for</a:t>
            </a:r>
            <a:r>
              <a:rPr lang="nl-NL" dirty="0" smtClean="0">
                <a:effectLst/>
                <a:hlinkClick r:id="rId11" action="ppaction://hlinkfile"/>
              </a:rPr>
              <a:t> </a:t>
            </a:r>
            <a:r>
              <a:rPr lang="nl-NL" dirty="0" err="1" smtClean="0">
                <a:effectLst/>
                <a:hlinkClick r:id="rId11" action="ppaction://hlinkfile"/>
              </a:rPr>
              <a:t>three-dimensional</a:t>
            </a:r>
            <a:r>
              <a:rPr lang="nl-NL" dirty="0" smtClean="0">
                <a:effectLst/>
                <a:hlinkClick r:id="rId11" action="ppaction://hlinkfile"/>
              </a:rPr>
              <a:t> </a:t>
            </a:r>
            <a:r>
              <a:rPr lang="nl-NL" dirty="0" err="1" smtClean="0">
                <a:effectLst/>
                <a:hlinkClick r:id="rId11" action="ppaction://hlinkfile"/>
              </a:rPr>
              <a:t>nano</a:t>
            </a:r>
            <a:r>
              <a:rPr lang="nl-NL" dirty="0" smtClean="0">
                <a:effectLst/>
                <a:hlinkClick r:id="rId11" action="ppaction://hlinkfile"/>
              </a:rPr>
              <a:t>- </a:t>
            </a:r>
            <a:r>
              <a:rPr lang="nl-NL" dirty="0" err="1" smtClean="0">
                <a:effectLst/>
                <a:hlinkClick r:id="rId11" action="ppaction://hlinkfile"/>
              </a:rPr>
              <a:t>and</a:t>
            </a:r>
            <a:r>
              <a:rPr lang="nl-NL" dirty="0" smtClean="0">
                <a:effectLst/>
                <a:hlinkClick r:id="rId11" action="ppaction://hlinkfile"/>
              </a:rPr>
              <a:t> </a:t>
            </a:r>
            <a:r>
              <a:rPr lang="nl-NL" dirty="0" err="1" smtClean="0">
                <a:effectLst/>
                <a:hlinkClick r:id="rId11" action="ppaction://hlinkfile"/>
              </a:rPr>
              <a:t>microfabrication</a:t>
            </a:r>
            <a:r>
              <a:rPr lang="nl-NL" dirty="0" smtClean="0">
                <a:effectLst/>
              </a:rPr>
              <a:t/>
            </a:r>
            <a:br>
              <a:rPr lang="nl-NL" dirty="0" smtClean="0">
                <a:effectLst/>
              </a:rPr>
            </a:br>
            <a:endParaRPr lang="nl-NL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230C4A-81EC-4657-B8AA-2FEF57278FE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8695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A73C06C-B7E4-4E4D-88EC-341D4D0E0A08}" type="slidenum">
              <a:rPr lang="en-US" smtClean="0">
                <a:latin typeface="Times New Roman" pitchFamily="18" charset="0"/>
              </a:rPr>
              <a:pPr/>
              <a:t>13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82638"/>
            <a:ext cx="4908550" cy="368300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699001"/>
            <a:ext cx="4984750" cy="44608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Histogram calculated</a:t>
            </a:r>
            <a:r>
              <a:rPr lang="en-US" baseline="0" dirty="0" smtClean="0"/>
              <a:t> by Henry </a:t>
            </a:r>
            <a:r>
              <a:rPr lang="en-US" baseline="0" dirty="0" err="1" smtClean="0"/>
              <a:t>Thyrrestrup</a:t>
            </a:r>
            <a:r>
              <a:rPr lang="en-US" baseline="0" dirty="0" smtClean="0"/>
              <a:t> Nielsen (COPS, </a:t>
            </a:r>
            <a:r>
              <a:rPr lang="en-US" baseline="0" dirty="0" err="1" smtClean="0"/>
              <a:t>UTwente</a:t>
            </a:r>
            <a:r>
              <a:rPr lang="en-US" baseline="0" dirty="0" smtClean="0"/>
              <a:t>); see also the paper by: </a:t>
            </a:r>
          </a:p>
          <a:p>
            <a:r>
              <a:rPr lang="nl-NL" dirty="0" smtClean="0">
                <a:effectLst/>
                <a:hlinkClick r:id="rId3" action="ppaction://hlinkfile"/>
              </a:rPr>
              <a:t>H. </a:t>
            </a:r>
            <a:r>
              <a:rPr lang="nl-NL" dirty="0" err="1" smtClean="0">
                <a:effectLst/>
                <a:hlinkClick r:id="rId3" action="ppaction://hlinkfile"/>
              </a:rPr>
              <a:t>Thyrrestrup</a:t>
            </a:r>
            <a:r>
              <a:rPr lang="nl-NL" dirty="0" smtClean="0">
                <a:effectLst/>
              </a:rPr>
              <a:t>, </a:t>
            </a:r>
            <a:r>
              <a:rPr lang="nl-NL" dirty="0" smtClean="0">
                <a:effectLst/>
                <a:hlinkClick r:id="rId4" action="ppaction://hlinkfile"/>
              </a:rPr>
              <a:t>A. Hartsuiker</a:t>
            </a:r>
            <a:r>
              <a:rPr lang="nl-NL" dirty="0" smtClean="0">
                <a:effectLst/>
              </a:rPr>
              <a:t>, </a:t>
            </a:r>
            <a:r>
              <a:rPr lang="nl-NL" dirty="0" smtClean="0">
                <a:effectLst/>
                <a:hlinkClick r:id="rId5" action="ppaction://hlinkfile"/>
              </a:rPr>
              <a:t>J. M. Gérard</a:t>
            </a:r>
            <a:r>
              <a:rPr lang="nl-NL" dirty="0" smtClean="0">
                <a:effectLst/>
              </a:rPr>
              <a:t>, </a:t>
            </a:r>
            <a:r>
              <a:rPr lang="nl-NL" dirty="0" err="1" smtClean="0">
                <a:effectLst/>
              </a:rPr>
              <a:t>and</a:t>
            </a:r>
            <a:r>
              <a:rPr lang="nl-NL" dirty="0" smtClean="0">
                <a:effectLst/>
              </a:rPr>
              <a:t> </a:t>
            </a:r>
            <a:r>
              <a:rPr lang="nl-NL" dirty="0" smtClean="0">
                <a:effectLst/>
                <a:hlinkClick r:id="rId6" action="ppaction://hlinkfile"/>
              </a:rPr>
              <a:t>W. L. Vos</a:t>
            </a:r>
            <a:r>
              <a:rPr lang="nl-NL" dirty="0" smtClean="0">
                <a:effectLst/>
              </a:rPr>
              <a:t/>
            </a:r>
            <a:br>
              <a:rPr lang="nl-NL" dirty="0" smtClean="0">
                <a:effectLst/>
              </a:rPr>
            </a:br>
            <a:r>
              <a:rPr lang="nl-NL" dirty="0" err="1" smtClean="0">
                <a:effectLst/>
              </a:rPr>
              <a:t>Opt</a:t>
            </a:r>
            <a:r>
              <a:rPr lang="nl-NL" dirty="0" smtClean="0">
                <a:effectLst/>
              </a:rPr>
              <a:t>. Express </a:t>
            </a:r>
            <a:r>
              <a:rPr lang="nl-NL" b="1" dirty="0" smtClean="0">
                <a:effectLst/>
              </a:rPr>
              <a:t>21</a:t>
            </a:r>
            <a:r>
              <a:rPr lang="nl-NL" dirty="0" smtClean="0">
                <a:effectLst/>
              </a:rPr>
              <a:t>, 23130-23144 (2013)</a:t>
            </a:r>
          </a:p>
          <a:p>
            <a:r>
              <a:rPr lang="nl-NL" dirty="0" smtClean="0">
                <a:effectLst/>
                <a:hlinkClick r:id="rId7" action="ppaction://hlinkfile"/>
              </a:rPr>
              <a:t>“Non-</a:t>
            </a:r>
            <a:r>
              <a:rPr lang="nl-NL" dirty="0" err="1" smtClean="0">
                <a:effectLst/>
                <a:hlinkClick r:id="rId7" action="ppaction://hlinkfile"/>
              </a:rPr>
              <a:t>exponential</a:t>
            </a:r>
            <a:r>
              <a:rPr lang="nl-NL" dirty="0" smtClean="0">
                <a:effectLst/>
                <a:hlinkClick r:id="rId7" action="ppaction://hlinkfile"/>
              </a:rPr>
              <a:t> </a:t>
            </a:r>
            <a:r>
              <a:rPr lang="nl-NL" dirty="0" err="1" smtClean="0">
                <a:effectLst/>
                <a:hlinkClick r:id="rId7" action="ppaction://hlinkfile"/>
              </a:rPr>
              <a:t>spontaneous</a:t>
            </a:r>
            <a:r>
              <a:rPr lang="nl-NL" dirty="0" smtClean="0">
                <a:effectLst/>
                <a:hlinkClick r:id="rId7" action="ppaction://hlinkfile"/>
              </a:rPr>
              <a:t> </a:t>
            </a:r>
            <a:r>
              <a:rPr lang="nl-NL" dirty="0" err="1" smtClean="0">
                <a:effectLst/>
                <a:hlinkClick r:id="rId7" action="ppaction://hlinkfile"/>
              </a:rPr>
              <a:t>emission</a:t>
            </a:r>
            <a:r>
              <a:rPr lang="nl-NL" dirty="0" smtClean="0">
                <a:effectLst/>
                <a:hlinkClick r:id="rId7" action="ppaction://hlinkfile"/>
              </a:rPr>
              <a:t> </a:t>
            </a:r>
            <a:r>
              <a:rPr lang="nl-NL" dirty="0" err="1" smtClean="0">
                <a:effectLst/>
                <a:hlinkClick r:id="rId7" action="ppaction://hlinkfile"/>
              </a:rPr>
              <a:t>dynamics</a:t>
            </a:r>
            <a:r>
              <a:rPr lang="nl-NL" dirty="0" smtClean="0">
                <a:effectLst/>
                <a:hlinkClick r:id="rId7" action="ppaction://hlinkfile"/>
              </a:rPr>
              <a:t> </a:t>
            </a:r>
            <a:r>
              <a:rPr lang="nl-NL" dirty="0" err="1" smtClean="0">
                <a:effectLst/>
                <a:hlinkClick r:id="rId7" action="ppaction://hlinkfile"/>
              </a:rPr>
              <a:t>for</a:t>
            </a:r>
            <a:r>
              <a:rPr lang="nl-NL" dirty="0" smtClean="0">
                <a:effectLst/>
                <a:hlinkClick r:id="rId7" action="ppaction://hlinkfile"/>
              </a:rPr>
              <a:t> emitters in a time-</a:t>
            </a:r>
            <a:r>
              <a:rPr lang="nl-NL" dirty="0" err="1" smtClean="0">
                <a:effectLst/>
                <a:hlinkClick r:id="rId7" action="ppaction://hlinkfile"/>
              </a:rPr>
              <a:t>dependent</a:t>
            </a:r>
            <a:r>
              <a:rPr lang="nl-NL" dirty="0" smtClean="0">
                <a:effectLst/>
                <a:hlinkClick r:id="rId7" action="ppaction://hlinkfile"/>
              </a:rPr>
              <a:t> </a:t>
            </a:r>
            <a:r>
              <a:rPr lang="nl-NL" dirty="0" err="1" smtClean="0">
                <a:effectLst/>
                <a:hlinkClick r:id="rId7" action="ppaction://hlinkfile"/>
              </a:rPr>
              <a:t>optical</a:t>
            </a:r>
            <a:r>
              <a:rPr lang="nl-NL" dirty="0" smtClean="0">
                <a:effectLst/>
                <a:hlinkClick r:id="rId7" action="ppaction://hlinkfile"/>
              </a:rPr>
              <a:t> </a:t>
            </a:r>
            <a:r>
              <a:rPr lang="nl-NL" dirty="0" err="1" smtClean="0">
                <a:effectLst/>
                <a:hlinkClick r:id="rId7" action="ppaction://hlinkfile"/>
              </a:rPr>
              <a:t>cavity</a:t>
            </a:r>
            <a:r>
              <a:rPr lang="nl-NL" dirty="0" smtClean="0">
                <a:effectLst/>
              </a:rPr>
              <a:t>”</a:t>
            </a:r>
            <a:endParaRPr lang="en-US" baseline="0" dirty="0" smtClean="0"/>
          </a:p>
          <a:p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C59E8A9-BED4-4D7A-9B76-1F9D9F80238C}" type="slidenum">
              <a:rPr lang="en-US" smtClean="0">
                <a:latin typeface="Times New Roman" pitchFamily="18" charset="0"/>
              </a:rPr>
              <a:pPr/>
              <a:t>14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230C4A-81EC-4657-B8AA-2FEF57278FE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94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230C4A-81EC-4657-B8AA-2FEF57278FE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941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C59E8A9-BED4-4D7A-9B76-1F9D9F80238C}" type="slidenum">
              <a:rPr lang="en-US" smtClean="0">
                <a:latin typeface="Times New Roman" pitchFamily="18" charset="0"/>
              </a:rPr>
              <a:pPr/>
              <a:t>21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C59E8A9-BED4-4D7A-9B76-1F9D9F80238C}" type="slidenum">
              <a:rPr lang="en-US" smtClean="0">
                <a:latin typeface="Times New Roman" pitchFamily="18" charset="0"/>
              </a:rPr>
              <a:pPr/>
              <a:t>2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C59E8A9-BED4-4D7A-9B76-1F9D9F80238C}" type="slidenum">
              <a:rPr lang="en-US" smtClean="0">
                <a:latin typeface="Times New Roman" pitchFamily="18" charset="0"/>
              </a:rPr>
              <a:pPr/>
              <a:t>3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C59E8A9-BED4-4D7A-9B76-1F9D9F80238C}" type="slidenum">
              <a:rPr lang="en-US" smtClean="0">
                <a:latin typeface="Times New Roman" pitchFamily="18" charset="0"/>
              </a:rPr>
              <a:pPr/>
              <a:t>4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15988" y="752475"/>
            <a:ext cx="4965700" cy="37242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15988" y="752475"/>
            <a:ext cx="4965700" cy="37242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C59E8A9-BED4-4D7A-9B76-1F9D9F80238C}" type="slidenum">
              <a:rPr lang="en-US" smtClean="0">
                <a:latin typeface="Times New Roman" pitchFamily="18" charset="0"/>
              </a:rPr>
              <a:pPr/>
              <a:t>9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A73C06C-B7E4-4E4D-88EC-341D4D0E0A08}" type="slidenum">
              <a:rPr lang="en-US" smtClean="0">
                <a:latin typeface="Times New Roman" pitchFamily="18" charset="0"/>
              </a:rPr>
              <a:pPr/>
              <a:t>10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82638"/>
            <a:ext cx="4908550" cy="368300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699001"/>
            <a:ext cx="4984750" cy="44608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912813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A73C06C-B7E4-4E4D-88EC-341D4D0E0A08}" type="slidenum">
              <a:rPr lang="en-US" smtClean="0">
                <a:latin typeface="Times New Roman" pitchFamily="18" charset="0"/>
              </a:rPr>
              <a:pPr/>
              <a:t>11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7738" y="782638"/>
            <a:ext cx="4908550" cy="368300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699001"/>
            <a:ext cx="4984750" cy="44608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Animation</a:t>
            </a:r>
            <a:r>
              <a:rPr lang="en-US" baseline="0" dirty="0" smtClean="0"/>
              <a:t> made by Henry </a:t>
            </a:r>
            <a:r>
              <a:rPr lang="en-US" baseline="0" dirty="0" err="1" smtClean="0"/>
              <a:t>Thyrrestrup</a:t>
            </a:r>
            <a:r>
              <a:rPr lang="en-US" baseline="0" dirty="0" smtClean="0"/>
              <a:t> Nielsen (COPS, Univ. Twente) </a:t>
            </a: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>
            <a:spLocks noChangeArrowheads="1"/>
          </p:cNvSpPr>
          <p:nvPr userDrawn="1"/>
        </p:nvSpPr>
        <p:spPr bwMode="auto">
          <a:xfrm rot="10800000">
            <a:off x="0" y="5089525"/>
            <a:ext cx="9144000" cy="21590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" name="Line 12"/>
          <p:cNvSpPr>
            <a:spLocks noChangeShapeType="1"/>
          </p:cNvSpPr>
          <p:nvPr userDrawn="1"/>
        </p:nvSpPr>
        <p:spPr bwMode="auto">
          <a:xfrm>
            <a:off x="0" y="530225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" name="Picture 11" descr="footer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0188"/>
            <a:ext cx="914400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061484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5120708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03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03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8953211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0"/>
            <a:ext cx="8784000" cy="1079500"/>
          </a:xfrm>
        </p:spPr>
        <p:txBody>
          <a:bodyPr/>
          <a:lstStyle>
            <a:lvl1pPr marL="0" indent="0">
              <a:defRPr sz="4400" b="1" i="1"/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080000"/>
            <a:ext cx="8784000" cy="5256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/>
            </a:lvl1pPr>
            <a:lvl2pPr marL="742950" indent="-285750">
              <a:spcBef>
                <a:spcPts val="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spcBef>
                <a:spcPts val="0"/>
              </a:spcBef>
              <a:spcAft>
                <a:spcPts val="0"/>
              </a:spcAft>
              <a:defRPr/>
            </a:lvl4pPr>
            <a:lvl5pPr>
              <a:spcBef>
                <a:spcPts val="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58963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3544943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5900" y="1358900"/>
            <a:ext cx="4292600" cy="4945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0900" y="1358900"/>
            <a:ext cx="4292600" cy="4945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345297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419591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9943413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0371542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7083720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6621262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2"/>
          <p:cNvSpPr>
            <a:spLocks noChangeArrowheads="1"/>
          </p:cNvSpPr>
          <p:nvPr userDrawn="1"/>
        </p:nvSpPr>
        <p:spPr bwMode="auto">
          <a:xfrm>
            <a:off x="0" y="1041400"/>
            <a:ext cx="9144000" cy="38100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5900" y="1358900"/>
            <a:ext cx="8737600" cy="494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28" name="Rectangle 19"/>
          <p:cNvSpPr>
            <a:spLocks noChangeArrowheads="1"/>
          </p:cNvSpPr>
          <p:nvPr userDrawn="1"/>
        </p:nvSpPr>
        <p:spPr bwMode="auto">
          <a:xfrm rot="10800000">
            <a:off x="0" y="6273800"/>
            <a:ext cx="9144000" cy="215900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029" name="Picture 20" descr="bovenkant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3" r="37718"/>
          <a:stretch>
            <a:fillRect/>
          </a:stretch>
        </p:blipFill>
        <p:spPr bwMode="auto">
          <a:xfrm>
            <a:off x="0" y="6350000"/>
            <a:ext cx="91440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Line 21"/>
          <p:cNvSpPr>
            <a:spLocks noChangeShapeType="1"/>
          </p:cNvSpPr>
          <p:nvPr userDrawn="1"/>
        </p:nvSpPr>
        <p:spPr bwMode="auto">
          <a:xfrm>
            <a:off x="0" y="6346825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1" name="Picture 9" descr="header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1025" y="0"/>
            <a:ext cx="85629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Line 24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3333CC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 i="1">
          <a:solidFill>
            <a:srgbClr val="3333CC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ts val="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ts val="0"/>
        </a:spcBef>
        <a:spcAft>
          <a:spcPct val="0"/>
        </a:spcAft>
        <a:buClr>
          <a:schemeClr val="accent2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ts val="0"/>
        </a:spcBef>
        <a:spcAft>
          <a:spcPct val="0"/>
        </a:spcAft>
        <a:buClr>
          <a:schemeClr val="accent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jpe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5.pn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l.dropboxusercontent.com/u/47658664/EthosofScience8Mei2013.pdf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jpe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jpe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jpe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jpe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10" Type="http://schemas.openxmlformats.org/officeDocument/2006/relationships/image" Target="../media/image63.png"/><Relationship Id="rId4" Type="http://schemas.openxmlformats.org/officeDocument/2006/relationships/image" Target="../media/image57.jpeg"/><Relationship Id="rId9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0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741488"/>
          </a:xfrm>
          <a:solidFill>
            <a:srgbClr val="FFD85B"/>
          </a:solidFill>
        </p:spPr>
        <p:txBody>
          <a:bodyPr/>
          <a:lstStyle/>
          <a:p>
            <a:pPr algn="ctr">
              <a:defRPr/>
            </a:pPr>
            <a:r>
              <a:rPr lang="fr-FR" b="1" i="1" kern="1200" smtClean="0">
                <a:solidFill>
                  <a:srgbClr val="3333CC"/>
                </a:solidFill>
                <a:cs typeface="Arial" pitchFamily="34" charset="0"/>
              </a:rPr>
              <a:t>«Traité </a:t>
            </a:r>
            <a:r>
              <a:rPr lang="fr-FR" b="1" i="1" kern="1200" dirty="0" smtClean="0">
                <a:solidFill>
                  <a:srgbClr val="3333CC"/>
                </a:solidFill>
                <a:cs typeface="Arial" pitchFamily="34" charset="0"/>
              </a:rPr>
              <a:t>de </a:t>
            </a:r>
            <a:r>
              <a:rPr lang="fr-FR" b="1" i="1" kern="1200">
                <a:solidFill>
                  <a:srgbClr val="3333CC"/>
                </a:solidFill>
                <a:cs typeface="Arial" pitchFamily="34" charset="0"/>
              </a:rPr>
              <a:t>la </a:t>
            </a:r>
            <a:r>
              <a:rPr lang="fr-FR" b="1" i="1" kern="1200" smtClean="0">
                <a:solidFill>
                  <a:srgbClr val="3333CC"/>
                </a:solidFill>
                <a:cs typeface="Arial" pitchFamily="34" charset="0"/>
              </a:rPr>
              <a:t>lumière»?</a:t>
            </a:r>
            <a:r>
              <a:rPr lang="fr-FR" b="1" i="1" kern="1200" dirty="0" smtClean="0">
                <a:solidFill>
                  <a:srgbClr val="3333CC"/>
                </a:solidFill>
                <a:cs typeface="Arial" pitchFamily="34" charset="0"/>
              </a:rPr>
              <a:t/>
            </a:r>
            <a:br>
              <a:rPr lang="fr-FR" b="1" i="1" kern="1200" dirty="0" smtClean="0">
                <a:solidFill>
                  <a:srgbClr val="3333CC"/>
                </a:solidFill>
                <a:cs typeface="Arial" pitchFamily="34" charset="0"/>
              </a:rPr>
            </a:br>
            <a:r>
              <a:rPr lang="fr-FR" b="1" i="1" kern="1200" dirty="0" smtClean="0">
                <a:solidFill>
                  <a:srgbClr val="3333CC"/>
                </a:solidFill>
                <a:cs typeface="Arial" pitchFamily="34" charset="0"/>
              </a:rPr>
              <a:t>Traitons ces photons!</a:t>
            </a:r>
            <a:endParaRPr lang="en-US" b="1" i="1" kern="1200" dirty="0">
              <a:solidFill>
                <a:srgbClr val="3333CC"/>
              </a:solidFill>
              <a:cs typeface="Arial" pitchFamily="34" charset="0"/>
            </a:endParaRPr>
          </a:p>
        </p:txBody>
      </p:sp>
      <p:sp>
        <p:nvSpPr>
          <p:cNvPr id="3075" name="Content Placeholder 4"/>
          <p:cNvSpPr txBox="1">
            <a:spLocks/>
          </p:cNvSpPr>
          <p:nvPr/>
        </p:nvSpPr>
        <p:spPr bwMode="auto">
          <a:xfrm>
            <a:off x="540000" y="1756458"/>
            <a:ext cx="4786743" cy="3433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711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algn="l">
              <a:spcBef>
                <a:spcPct val="0"/>
              </a:spcBef>
              <a:spcAft>
                <a:spcPts val="0"/>
              </a:spcAft>
            </a:pPr>
            <a:r>
              <a:rPr lang="en-US" sz="2600" dirty="0" smtClean="0">
                <a:cs typeface="Arial" charset="0"/>
              </a:rPr>
              <a:t>Willem Vos</a:t>
            </a:r>
            <a:endParaRPr lang="en-US" sz="2600" baseline="30000" dirty="0">
              <a:cs typeface="Arial" charset="0"/>
            </a:endParaRPr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endParaRPr lang="en-US" sz="1300" dirty="0" smtClean="0"/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r>
              <a:rPr lang="en-US" sz="2000" dirty="0" smtClean="0"/>
              <a:t>Complex </a:t>
            </a:r>
            <a:r>
              <a:rPr lang="en-US" sz="2000" dirty="0"/>
              <a:t>Photonic Systems (COPS)</a:t>
            </a:r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r>
              <a:rPr lang="en-US" sz="2000" dirty="0"/>
              <a:t>MESA+ Institute for Nanotechnology</a:t>
            </a:r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r>
              <a:rPr lang="en-US" sz="2000" dirty="0"/>
              <a:t>University of Twente</a:t>
            </a:r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r>
              <a:rPr lang="en-US" sz="2000" dirty="0" smtClean="0"/>
              <a:t>Enschede </a:t>
            </a:r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r>
              <a:rPr lang="en-US" sz="2000" dirty="0" smtClean="0"/>
              <a:t>Pays-Bas</a:t>
            </a:r>
            <a:endParaRPr lang="en-US" sz="2000" dirty="0"/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endParaRPr lang="nl-NL" sz="1300" b="1" dirty="0" smtClean="0">
              <a:solidFill>
                <a:srgbClr val="0070C0"/>
              </a:solidFill>
              <a:cs typeface="Arial" charset="0"/>
            </a:endParaRPr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r>
              <a:rPr lang="nl-NL" sz="2000" b="1" dirty="0" smtClean="0">
                <a:solidFill>
                  <a:srgbClr val="0070C0"/>
                </a:solidFill>
                <a:cs typeface="Arial" charset="0"/>
              </a:rPr>
              <a:t>www.complexphotonicsystems.com</a:t>
            </a:r>
            <a:r>
              <a:rPr lang="nl-NL" sz="2000" b="1" dirty="0" smtClean="0">
                <a:cs typeface="Arial" charset="0"/>
              </a:rPr>
              <a:t> </a:t>
            </a:r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endParaRPr lang="nl-NL" sz="1300" b="1" dirty="0" smtClean="0">
              <a:cs typeface="Arial" charset="0"/>
            </a:endParaRPr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endParaRPr lang="nl-NL" sz="1300" b="1" dirty="0">
              <a:cs typeface="Arial" charset="0"/>
            </a:endParaRPr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endParaRPr lang="nl-NL" sz="500" b="1" dirty="0">
              <a:cs typeface="Arial" charset="0"/>
            </a:endParaRPr>
          </a:p>
          <a:p>
            <a:pPr marL="0" algn="l">
              <a:spcBef>
                <a:spcPct val="0"/>
              </a:spcBef>
              <a:spcAft>
                <a:spcPts val="0"/>
              </a:spcAft>
            </a:pPr>
            <a:r>
              <a:rPr lang="nl-NL" sz="2000" dirty="0" smtClean="0">
                <a:cs typeface="Arial" charset="0"/>
              </a:rPr>
              <a:t>#</a:t>
            </a:r>
            <a:r>
              <a:rPr lang="nl-NL" sz="2000" dirty="0" err="1" smtClean="0">
                <a:cs typeface="Arial" charset="0"/>
              </a:rPr>
              <a:t>jesuischarlie</a:t>
            </a:r>
            <a:endParaRPr lang="nl-NL" sz="2000" dirty="0" smtClean="0">
              <a:cs typeface="Arial" charset="0"/>
            </a:endParaRPr>
          </a:p>
        </p:txBody>
      </p:sp>
      <p:pic>
        <p:nvPicPr>
          <p:cNvPr id="2" name="woldering_IW_and_Ball-Stick_800x600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9102" t="6495" r="15270" b="5937"/>
          <a:stretch/>
        </p:blipFill>
        <p:spPr>
          <a:xfrm>
            <a:off x="5967742" y="1756458"/>
            <a:ext cx="2973057" cy="29751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541" y="4597179"/>
            <a:ext cx="3108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0"/>
              </a:spcBef>
            </a:pPr>
            <a:r>
              <a:rPr lang="en-US" i="1" dirty="0" smtClean="0"/>
              <a:t>[Model of diamond structure </a:t>
            </a:r>
          </a:p>
          <a:p>
            <a:pPr algn="r">
              <a:spcBef>
                <a:spcPts val="0"/>
              </a:spcBef>
            </a:pPr>
            <a:r>
              <a:rPr lang="en-US" i="1" dirty="0" smtClean="0"/>
              <a:t>used  to “treat” photons]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7853191" y="2880854"/>
            <a:ext cx="22060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dirty="0"/>
              <a:t>www.youtube.com/watch?v=MH0WGqHI1ss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 Box 13"/>
          <p:cNvSpPr txBox="1">
            <a:spLocks noChangeArrowheads="1"/>
          </p:cNvSpPr>
          <p:nvPr/>
        </p:nvSpPr>
        <p:spPr bwMode="auto">
          <a:xfrm>
            <a:off x="360363" y="1079500"/>
            <a:ext cx="8783637" cy="509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Elementary source has 2 levels: 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/>
              <a:t>1. High energy (“excited </a:t>
            </a:r>
            <a:r>
              <a:rPr lang="en-US" sz="2600" dirty="0" smtClean="0"/>
              <a:t>state”)</a:t>
            </a:r>
            <a:endParaRPr lang="en-US" sz="2600" dirty="0"/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2. Low </a:t>
            </a:r>
            <a:r>
              <a:rPr lang="en-US" sz="2600" dirty="0"/>
              <a:t>energy (“ground </a:t>
            </a:r>
            <a:r>
              <a:rPr lang="en-US" sz="2600" dirty="0" smtClean="0"/>
              <a:t>state”)</a:t>
            </a:r>
            <a:endParaRPr lang="en-US" sz="2600" dirty="0"/>
          </a:p>
          <a:p>
            <a:pPr algn="l" eaLnBrk="1" hangingPunct="1">
              <a:spcBef>
                <a:spcPts val="0"/>
              </a:spcBef>
            </a:pPr>
            <a:endParaRPr lang="en-US" sz="2600" dirty="0"/>
          </a:p>
          <a:p>
            <a:pPr algn="l" eaLnBrk="1" hangingPunct="1">
              <a:spcBef>
                <a:spcPts val="0"/>
              </a:spcBef>
            </a:pPr>
            <a:endParaRPr lang="en-US" sz="2600" dirty="0" smtClean="0"/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At time=0</a:t>
            </a:r>
            <a:r>
              <a:rPr lang="en-US" sz="2600" dirty="0"/>
              <a:t>:</a:t>
            </a:r>
            <a:endParaRPr lang="en-US" sz="2600" dirty="0" smtClean="0"/>
          </a:p>
          <a:p>
            <a:pPr algn="l" eaLnBrk="1" hangingPunct="1">
              <a:spcBef>
                <a:spcPts val="0"/>
              </a:spcBef>
            </a:pPr>
            <a:r>
              <a:rPr lang="en-US" sz="2600" dirty="0"/>
              <a:t>source </a:t>
            </a:r>
            <a:r>
              <a:rPr lang="en-US" sz="2600" dirty="0" smtClean="0"/>
              <a:t>prepared </a:t>
            </a:r>
            <a:r>
              <a:rPr lang="en-US" sz="2600" dirty="0"/>
              <a:t>in </a:t>
            </a:r>
            <a:r>
              <a:rPr lang="en-US" sz="2600" dirty="0" smtClean="0"/>
              <a:t>excited state &amp; no photon present</a:t>
            </a:r>
          </a:p>
          <a:p>
            <a:pPr algn="l" eaLnBrk="1" hangingPunct="1">
              <a:spcBef>
                <a:spcPts val="0"/>
              </a:spcBef>
            </a:pPr>
            <a:endParaRPr lang="en-US" sz="2600" dirty="0" smtClean="0"/>
          </a:p>
          <a:p>
            <a:pPr algn="l" eaLnBrk="1" hangingPunct="1">
              <a:spcBef>
                <a:spcPts val="0"/>
              </a:spcBef>
            </a:pPr>
            <a:endParaRPr lang="en-US" sz="2600" dirty="0" smtClean="0"/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After </a:t>
            </a:r>
            <a:r>
              <a:rPr lang="en-US" sz="2600" b="1" i="1" dirty="0" smtClean="0"/>
              <a:t>random</a:t>
            </a:r>
            <a:r>
              <a:rPr lang="en-US" sz="2600" dirty="0" smtClean="0"/>
              <a:t> moment in time</a:t>
            </a:r>
            <a:r>
              <a:rPr lang="en-US" sz="2600" dirty="0"/>
              <a:t>:</a:t>
            </a:r>
            <a:endParaRPr lang="en-US" sz="2600" dirty="0" smtClean="0"/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source back to </a:t>
            </a:r>
            <a:r>
              <a:rPr lang="en-US" sz="2600" dirty="0"/>
              <a:t>ground </a:t>
            </a:r>
            <a:r>
              <a:rPr lang="en-US" sz="2600" dirty="0" smtClean="0"/>
              <a:t>state &amp; 1 photon detected: “</a:t>
            </a:r>
            <a:r>
              <a:rPr lang="en-US" sz="2600" b="1" dirty="0" smtClean="0"/>
              <a:t>click</a:t>
            </a:r>
            <a:r>
              <a:rPr lang="en-US" sz="2600" dirty="0" smtClean="0"/>
              <a:t>”</a:t>
            </a:r>
          </a:p>
          <a:p>
            <a:pPr algn="l" eaLnBrk="1" hangingPunct="1">
              <a:spcBef>
                <a:spcPts val="0"/>
              </a:spcBef>
            </a:pPr>
            <a:endParaRPr lang="en-US" sz="1300" dirty="0" smtClean="0"/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[“God rolls dice”, which Einstein supposedly didn’t like.]</a:t>
            </a:r>
            <a:endParaRPr lang="en-US" sz="2600" dirty="0"/>
          </a:p>
        </p:txBody>
      </p:sp>
      <p:grpSp>
        <p:nvGrpSpPr>
          <p:cNvPr id="8194" name="Group 3"/>
          <p:cNvGrpSpPr>
            <a:grpSpLocks/>
          </p:cNvGrpSpPr>
          <p:nvPr/>
        </p:nvGrpSpPr>
        <p:grpSpPr bwMode="auto">
          <a:xfrm>
            <a:off x="5562268" y="1239842"/>
            <a:ext cx="3516644" cy="2097607"/>
            <a:chOff x="4163" y="725"/>
            <a:chExt cx="2067" cy="1093"/>
          </a:xfrm>
        </p:grpSpPr>
        <p:sp>
          <p:nvSpPr>
            <p:cNvPr id="8211" name="Text Box 4"/>
            <p:cNvSpPr txBox="1">
              <a:spLocks noChangeAspect="1" noChangeArrowheads="1"/>
            </p:cNvSpPr>
            <p:nvPr/>
          </p:nvSpPr>
          <p:spPr bwMode="auto">
            <a:xfrm>
              <a:off x="4163" y="1535"/>
              <a:ext cx="1236" cy="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400" dirty="0">
                  <a:solidFill>
                    <a:schemeClr val="accent2"/>
                  </a:solidFill>
                  <a:latin typeface="+mn-lt"/>
                </a:rPr>
                <a:t>2-level </a:t>
              </a:r>
              <a:r>
                <a:rPr lang="en-US" sz="2400" dirty="0" smtClean="0">
                  <a:solidFill>
                    <a:schemeClr val="accent2"/>
                  </a:solidFill>
                  <a:latin typeface="+mn-lt"/>
                </a:rPr>
                <a:t>source</a:t>
              </a:r>
              <a:endParaRPr lang="en-US" sz="2400" dirty="0">
                <a:solidFill>
                  <a:schemeClr val="accent2"/>
                </a:solidFill>
                <a:latin typeface="+mn-lt"/>
              </a:endParaRPr>
            </a:p>
          </p:txBody>
        </p:sp>
        <p:sp>
          <p:nvSpPr>
            <p:cNvPr id="8212" name="Text Box 5"/>
            <p:cNvSpPr txBox="1">
              <a:spLocks noChangeAspect="1" noChangeArrowheads="1"/>
            </p:cNvSpPr>
            <p:nvPr/>
          </p:nvSpPr>
          <p:spPr bwMode="auto">
            <a:xfrm>
              <a:off x="5391" y="1527"/>
              <a:ext cx="76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400" dirty="0">
                  <a:solidFill>
                    <a:srgbClr val="FF0000"/>
                  </a:solidFill>
                  <a:latin typeface="+mn-lt"/>
                </a:rPr>
                <a:t>photon</a:t>
              </a:r>
            </a:p>
          </p:txBody>
        </p:sp>
        <p:grpSp>
          <p:nvGrpSpPr>
            <p:cNvPr id="8213" name="Group 6"/>
            <p:cNvGrpSpPr>
              <a:grpSpLocks/>
            </p:cNvGrpSpPr>
            <p:nvPr/>
          </p:nvGrpSpPr>
          <p:grpSpPr bwMode="auto">
            <a:xfrm>
              <a:off x="4478" y="725"/>
              <a:ext cx="1752" cy="764"/>
              <a:chOff x="4478" y="725"/>
              <a:chExt cx="1752" cy="764"/>
            </a:xfrm>
          </p:grpSpPr>
          <p:graphicFrame>
            <p:nvGraphicFramePr>
              <p:cNvPr id="8214" name="Objec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18941332"/>
                  </p:ext>
                </p:extLst>
              </p:nvPr>
            </p:nvGraphicFramePr>
            <p:xfrm>
              <a:off x="4478" y="750"/>
              <a:ext cx="1752" cy="73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4" name="CorelDRAW" r:id="rId4" imgW="3850200" imgH="1759680" progId="CorelDRAW.Graphic.9">
                      <p:embed/>
                    </p:oleObj>
                  </mc:Choice>
                  <mc:Fallback>
                    <p:oleObj name="CorelDRAW" r:id="rId4" imgW="3850200" imgH="1759680" progId="CorelDRAW.Graphic.9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78" y="750"/>
                            <a:ext cx="1752" cy="73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15" name="Text Box 8"/>
              <p:cNvSpPr txBox="1">
                <a:spLocks noChangeArrowheads="1"/>
              </p:cNvSpPr>
              <p:nvPr/>
            </p:nvSpPr>
            <p:spPr bwMode="auto">
              <a:xfrm>
                <a:off x="5463" y="725"/>
                <a:ext cx="363" cy="25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sz="2600" b="1" dirty="0">
                    <a:solidFill>
                      <a:srgbClr val="FF3300"/>
                    </a:solidFill>
                    <a:latin typeface="+mn-lt"/>
                    <a:cs typeface="Times New Roman" pitchFamily="18" charset="0"/>
                  </a:rPr>
                  <a:t>ħ</a:t>
                </a:r>
                <a:r>
                  <a:rPr lang="en-US" sz="2600" b="1" dirty="0">
                    <a:solidFill>
                      <a:srgbClr val="FF3300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</a:t>
                </a:r>
              </a:p>
            </p:txBody>
          </p:sp>
        </p:grpSp>
      </p:grp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0"/>
            <a:ext cx="8783637" cy="1079500"/>
          </a:xfrm>
        </p:spPr>
        <p:txBody>
          <a:bodyPr/>
          <a:lstStyle/>
          <a:p>
            <a:r>
              <a:rPr lang="en-US" b="1" i="1" dirty="0" smtClean="0"/>
              <a:t>“How a photon is born”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246743" y="4572000"/>
            <a:ext cx="8713076" cy="1601202"/>
          </a:xfrm>
          <a:prstGeom prst="rect">
            <a:avLst/>
          </a:prstGeom>
          <a:solidFill>
            <a:schemeClr val="bg1">
              <a:alpha val="98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9819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0"/>
            <a:ext cx="8783637" cy="1079500"/>
          </a:xfrm>
        </p:spPr>
        <p:txBody>
          <a:bodyPr/>
          <a:lstStyle/>
          <a:p>
            <a:r>
              <a:rPr lang="en-US" b="1" i="1" dirty="0" smtClean="0"/>
              <a:t>“Birth moments” are random</a:t>
            </a:r>
          </a:p>
        </p:txBody>
      </p:sp>
      <p:sp>
        <p:nvSpPr>
          <p:cNvPr id="8197" name="Text Box 13"/>
          <p:cNvSpPr txBox="1">
            <a:spLocks noChangeArrowheads="1"/>
          </p:cNvSpPr>
          <p:nvPr/>
        </p:nvSpPr>
        <p:spPr bwMode="auto">
          <a:xfrm>
            <a:off x="360363" y="1079500"/>
            <a:ext cx="7986482" cy="509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Histogram of 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random photon 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detection events </a:t>
            </a:r>
          </a:p>
          <a:p>
            <a:pPr algn="l" eaLnBrk="1" hangingPunct="1">
              <a:spcBef>
                <a:spcPts val="0"/>
              </a:spcBef>
            </a:pPr>
            <a:endParaRPr lang="en-US" sz="2600" dirty="0" smtClean="0"/>
          </a:p>
          <a:p>
            <a:pPr algn="l" eaLnBrk="1" hangingPunct="1">
              <a:spcBef>
                <a:spcPts val="0"/>
              </a:spcBef>
            </a:pPr>
            <a:endParaRPr lang="en-US" sz="2600" dirty="0" smtClean="0"/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Add up many 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events: 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exponential 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distribution </a:t>
            </a:r>
          </a:p>
          <a:p>
            <a:pPr algn="l" eaLnBrk="1" hangingPunct="1">
              <a:spcBef>
                <a:spcPts val="0"/>
              </a:spcBef>
            </a:pPr>
            <a:endParaRPr lang="en-US" sz="2600" dirty="0" smtClean="0"/>
          </a:p>
          <a:p>
            <a:pPr algn="l" eaLnBrk="1" hangingPunct="1">
              <a:spcBef>
                <a:spcPts val="0"/>
              </a:spcBef>
            </a:pPr>
            <a:endParaRPr lang="en-US" sz="1300" dirty="0" smtClean="0"/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Slope gives 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i="1" dirty="0" smtClean="0"/>
              <a:t>“Lifetime</a:t>
            </a:r>
            <a:r>
              <a:rPr lang="en-US" sz="2600" dirty="0" smtClean="0"/>
              <a:t>“ = how long source remains in excited state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000" y="1108528"/>
            <a:ext cx="6120000" cy="408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3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title"/>
          </p:nvPr>
        </p:nvSpPr>
        <p:spPr>
          <a:xfrm>
            <a:off x="360000" y="0"/>
            <a:ext cx="8784000" cy="1079500"/>
          </a:xfrm>
        </p:spPr>
        <p:txBody>
          <a:bodyPr/>
          <a:lstStyle/>
          <a:p>
            <a:r>
              <a:rPr lang="en-GB" sz="4000" dirty="0" smtClean="0"/>
              <a:t>Photonic “birth-control device”</a:t>
            </a:r>
            <a:endParaRPr lang="nl-NL" sz="4000" u="sng" dirty="0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idx="1"/>
          </p:nvPr>
        </p:nvSpPr>
        <p:spPr>
          <a:xfrm>
            <a:off x="349250" y="1079500"/>
            <a:ext cx="8728075" cy="5248729"/>
          </a:xfrm>
        </p:spPr>
        <p:txBody>
          <a:bodyPr/>
          <a:lstStyle/>
          <a:p>
            <a:pPr marL="0" indent="0">
              <a:spcAft>
                <a:spcPts val="0"/>
              </a:spcAft>
              <a:defRPr/>
            </a:pPr>
            <a:r>
              <a:rPr lang="en-US" dirty="0" smtClean="0"/>
              <a:t>We have made </a:t>
            </a:r>
          </a:p>
          <a:p>
            <a:pPr marL="0" indent="0">
              <a:spcAft>
                <a:spcPts val="0"/>
              </a:spcAft>
              <a:defRPr/>
            </a:pPr>
            <a:r>
              <a:rPr lang="en-US" dirty="0" err="1" smtClean="0"/>
              <a:t>3D</a:t>
            </a:r>
            <a:r>
              <a:rPr lang="en-US" dirty="0" smtClean="0"/>
              <a:t> photonic band gap </a:t>
            </a:r>
          </a:p>
          <a:p>
            <a:pPr marL="0" indent="0">
              <a:spcAft>
                <a:spcPts val="0"/>
              </a:spcAft>
              <a:defRPr/>
            </a:pPr>
            <a:r>
              <a:rPr lang="en-US" dirty="0" smtClean="0"/>
              <a:t>crystals from silicon, </a:t>
            </a:r>
          </a:p>
          <a:p>
            <a:pPr marL="0" indent="0">
              <a:spcAft>
                <a:spcPts val="0"/>
              </a:spcAft>
              <a:defRPr/>
            </a:pPr>
            <a:r>
              <a:rPr lang="en-US" dirty="0" smtClean="0"/>
              <a:t>diamond-like structure</a:t>
            </a:r>
          </a:p>
          <a:p>
            <a:pPr marL="0" indent="0">
              <a:spcAft>
                <a:spcPts val="0"/>
              </a:spcAft>
              <a:defRPr/>
            </a:pPr>
            <a:endParaRPr lang="en-US" dirty="0" smtClean="0"/>
          </a:p>
          <a:p>
            <a:pPr marL="0" indent="0">
              <a:spcAft>
                <a:spcPts val="0"/>
              </a:spcAft>
              <a:defRPr/>
            </a:pPr>
            <a:r>
              <a:rPr lang="en-US" dirty="0" smtClean="0"/>
              <a:t>Within such a crystal </a:t>
            </a:r>
          </a:p>
          <a:p>
            <a:pPr marL="0" indent="0">
              <a:spcAft>
                <a:spcPts val="0"/>
              </a:spcAft>
              <a:defRPr/>
            </a:pPr>
            <a:r>
              <a:rPr lang="en-US" dirty="0" smtClean="0"/>
              <a:t>sources have very long </a:t>
            </a:r>
          </a:p>
          <a:p>
            <a:pPr marL="0" indent="0">
              <a:spcAft>
                <a:spcPts val="0"/>
              </a:spcAft>
              <a:defRPr/>
            </a:pPr>
            <a:r>
              <a:rPr lang="en-US" dirty="0" smtClean="0"/>
              <a:t>lifetimes (</a:t>
            </a:r>
            <a:r>
              <a:rPr lang="en-US" dirty="0" err="1" smtClean="0"/>
              <a:t>20x</a:t>
            </a:r>
            <a:r>
              <a:rPr lang="en-US" dirty="0" smtClean="0"/>
              <a:t> longer!)</a:t>
            </a:r>
          </a:p>
          <a:p>
            <a:pPr marL="0" indent="0">
              <a:spcAft>
                <a:spcPts val="0"/>
              </a:spcAft>
              <a:defRPr/>
            </a:pPr>
            <a:endParaRPr lang="en-US" dirty="0" smtClean="0"/>
          </a:p>
          <a:p>
            <a:pPr marL="0">
              <a:spcAft>
                <a:spcPts val="0"/>
              </a:spcAft>
              <a:defRPr/>
            </a:pPr>
            <a:endParaRPr lang="en-US" dirty="0" smtClean="0">
              <a:sym typeface="Symbol" pitchFamily="18" charset="2"/>
            </a:endParaRPr>
          </a:p>
          <a:p>
            <a:pPr marL="0">
              <a:spcAft>
                <a:spcPts val="0"/>
              </a:spcAft>
              <a:defRPr/>
            </a:pPr>
            <a:endParaRPr lang="en-US" dirty="0" smtClean="0">
              <a:sym typeface="Symbol" pitchFamily="18" charset="2"/>
            </a:endParaRPr>
          </a:p>
          <a:p>
            <a:pPr marL="0">
              <a:defRPr/>
            </a:pPr>
            <a:r>
              <a:rPr lang="en-US" sz="1800" dirty="0" smtClean="0"/>
              <a:t>Leistikow </a:t>
            </a:r>
            <a:r>
              <a:rPr lang="en-US" sz="1800" dirty="0" smtClean="0"/>
              <a:t>et al, </a:t>
            </a:r>
            <a:r>
              <a:rPr lang="en-US" sz="1800" dirty="0" err="1" smtClean="0"/>
              <a:t>PRL</a:t>
            </a:r>
            <a:r>
              <a:rPr lang="en-US" sz="1800" dirty="0" smtClean="0"/>
              <a:t> </a:t>
            </a:r>
            <a:r>
              <a:rPr lang="en-US" sz="1800" b="1" dirty="0"/>
              <a:t>107</a:t>
            </a:r>
            <a:r>
              <a:rPr lang="en-US" sz="1800" dirty="0"/>
              <a:t> (2011) </a:t>
            </a:r>
            <a:r>
              <a:rPr lang="en-US" sz="1800" dirty="0" smtClean="0"/>
              <a:t>193903;   </a:t>
            </a:r>
            <a:r>
              <a:rPr lang="en-US" sz="1800" dirty="0" smtClean="0"/>
              <a:t>Huisman et al, </a:t>
            </a:r>
            <a:r>
              <a:rPr lang="en-US" sz="1800" dirty="0" err="1" smtClean="0"/>
              <a:t>PRL</a:t>
            </a:r>
            <a:r>
              <a:rPr lang="en-US" sz="1800" dirty="0" smtClean="0"/>
              <a:t> </a:t>
            </a:r>
            <a:r>
              <a:rPr lang="en-US" sz="1800" b="1" dirty="0"/>
              <a:t>108</a:t>
            </a:r>
            <a:r>
              <a:rPr lang="en-US" sz="1800" dirty="0"/>
              <a:t> (2012) 083901; </a:t>
            </a:r>
            <a:r>
              <a:rPr lang="en-US" sz="1800" dirty="0" smtClean="0"/>
              <a:t>Blum et al, </a:t>
            </a:r>
            <a:r>
              <a:rPr lang="en-US" sz="1800" dirty="0" err="1" smtClean="0"/>
              <a:t>PRL</a:t>
            </a:r>
            <a:r>
              <a:rPr lang="en-US" sz="1800" dirty="0" smtClean="0"/>
              <a:t> </a:t>
            </a:r>
            <a:r>
              <a:rPr lang="en-US" sz="1800" b="1" dirty="0"/>
              <a:t>109</a:t>
            </a:r>
            <a:r>
              <a:rPr lang="en-US" sz="1800" dirty="0"/>
              <a:t> (2012) </a:t>
            </a:r>
            <a:r>
              <a:rPr lang="en-US" sz="1800" dirty="0" smtClean="0"/>
              <a:t>203601;        </a:t>
            </a:r>
          </a:p>
          <a:p>
            <a:pPr marL="0">
              <a:defRPr/>
            </a:pPr>
            <a:r>
              <a:rPr lang="en-US" sz="1800" dirty="0" smtClean="0"/>
              <a:t>Collaborations </a:t>
            </a:r>
            <a:r>
              <a:rPr lang="en-US" sz="1800" dirty="0" smtClean="0"/>
              <a:t>with: </a:t>
            </a:r>
            <a:r>
              <a:rPr lang="en-US" sz="1800" dirty="0" err="1" smtClean="0"/>
              <a:t>ASML</a:t>
            </a:r>
            <a:r>
              <a:rPr lang="en-US" sz="1800" dirty="0" smtClean="0"/>
              <a:t>, </a:t>
            </a:r>
            <a:r>
              <a:rPr lang="en-US" sz="1800" dirty="0" err="1" smtClean="0"/>
              <a:t>TNO</a:t>
            </a:r>
            <a:r>
              <a:rPr lang="en-US" sz="1800" dirty="0" smtClean="0"/>
              <a:t>, Philips </a:t>
            </a:r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086" y="1132332"/>
            <a:ext cx="4992914" cy="3781066"/>
          </a:xfrm>
          <a:prstGeom prst="rect">
            <a:avLst/>
          </a:prstGeom>
        </p:spPr>
      </p:pic>
      <p:pic>
        <p:nvPicPr>
          <p:cNvPr id="5" name="woldering_IW_and_Ball-Stick_800x600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9102" t="6495" r="15270" b="5937"/>
          <a:stretch/>
        </p:blipFill>
        <p:spPr>
          <a:xfrm rot="5400000">
            <a:off x="7033554" y="4813523"/>
            <a:ext cx="2043743" cy="204521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246743" y="2970798"/>
            <a:ext cx="3643086" cy="1601202"/>
          </a:xfrm>
          <a:prstGeom prst="rect">
            <a:avLst/>
          </a:prstGeom>
          <a:solidFill>
            <a:schemeClr val="bg1">
              <a:alpha val="98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76182" y="2811286"/>
            <a:ext cx="6085127" cy="2667453"/>
            <a:chOff x="562416" y="3524072"/>
            <a:chExt cx="6085127" cy="266745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416" y="3524072"/>
              <a:ext cx="1978006" cy="2667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2366" y="3524072"/>
              <a:ext cx="2134020" cy="2638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600" y="3524072"/>
              <a:ext cx="2025943" cy="2620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256980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00" y="1109480"/>
            <a:ext cx="6480000" cy="4322110"/>
          </a:xfrm>
          <a:prstGeom prst="rect">
            <a:avLst/>
          </a:prstGeom>
        </p:spPr>
      </p:pic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0"/>
            <a:ext cx="8783637" cy="1079500"/>
          </a:xfrm>
        </p:spPr>
        <p:txBody>
          <a:bodyPr/>
          <a:lstStyle/>
          <a:p>
            <a:r>
              <a:rPr lang="en-US" b="1" i="1" dirty="0" smtClean="0"/>
              <a:t>Goal: photons at desired moment</a:t>
            </a:r>
          </a:p>
        </p:txBody>
      </p:sp>
      <p:sp>
        <p:nvSpPr>
          <p:cNvPr id="8197" name="Text Box 13"/>
          <p:cNvSpPr txBox="1">
            <a:spLocks noChangeArrowheads="1"/>
          </p:cNvSpPr>
          <p:nvPr/>
        </p:nvSpPr>
        <p:spPr bwMode="auto">
          <a:xfrm>
            <a:off x="360362" y="1079500"/>
            <a:ext cx="8638495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Sources inside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tiny resonator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&amp; control pulses</a:t>
            </a:r>
          </a:p>
          <a:p>
            <a:pPr algn="l" eaLnBrk="1" hangingPunct="1">
              <a:spcBef>
                <a:spcPts val="0"/>
              </a:spcBef>
            </a:pPr>
            <a:endParaRPr lang="en-US" sz="2600" dirty="0"/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Photons still 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random, but 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at times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decided by us!</a:t>
            </a:r>
          </a:p>
          <a:p>
            <a:pPr algn="l" eaLnBrk="1" hangingPunct="1">
              <a:spcBef>
                <a:spcPts val="0"/>
              </a:spcBef>
            </a:pPr>
            <a:endParaRPr lang="en-US" sz="2600" dirty="0" smtClean="0"/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[“Show Einstein </a:t>
            </a:r>
          </a:p>
          <a:p>
            <a:pPr algn="l" eaLnBrk="1" hangingPunct="1">
              <a:spcBef>
                <a:spcPts val="0"/>
              </a:spcBef>
            </a:pPr>
            <a:r>
              <a:rPr lang="en-US" sz="2600" dirty="0" smtClean="0"/>
              <a:t>how to play dice”?]</a:t>
            </a:r>
          </a:p>
          <a:p>
            <a:pPr algn="l" eaLnBrk="1" hangingPunct="1">
              <a:spcBef>
                <a:spcPts val="0"/>
              </a:spcBef>
            </a:pPr>
            <a:endParaRPr lang="en-US" sz="2600" dirty="0" smtClean="0"/>
          </a:p>
          <a:p>
            <a:pPr algn="l" eaLnBrk="1" hangingPunct="1">
              <a:spcBef>
                <a:spcPts val="0"/>
              </a:spcBef>
            </a:pPr>
            <a:r>
              <a:rPr lang="en-US" sz="2100" dirty="0">
                <a:solidFill>
                  <a:srgbClr val="FF0000"/>
                </a:solidFill>
              </a:rPr>
              <a:t>With </a:t>
            </a:r>
            <a:r>
              <a:rPr lang="en-US" sz="2100" dirty="0" err="1" smtClean="0">
                <a:solidFill>
                  <a:srgbClr val="FF0000"/>
                </a:solidFill>
              </a:rPr>
              <a:t>INAC</a:t>
            </a:r>
            <a:r>
              <a:rPr lang="en-US" sz="2100" dirty="0" smtClean="0">
                <a:solidFill>
                  <a:srgbClr val="FF0000"/>
                </a:solidFill>
              </a:rPr>
              <a:t>/</a:t>
            </a:r>
            <a:r>
              <a:rPr lang="en-US" sz="2100" dirty="0" err="1" smtClean="0">
                <a:solidFill>
                  <a:srgbClr val="FF0000"/>
                </a:solidFill>
              </a:rPr>
              <a:t>CEA</a:t>
            </a:r>
            <a:r>
              <a:rPr lang="en-US" sz="2100" dirty="0" smtClean="0">
                <a:solidFill>
                  <a:srgbClr val="FF0000"/>
                </a:solidFill>
              </a:rPr>
              <a:t>/</a:t>
            </a:r>
            <a:r>
              <a:rPr lang="en-US" sz="2100" dirty="0" err="1" smtClean="0">
                <a:solidFill>
                  <a:srgbClr val="FF0000"/>
                </a:solidFill>
              </a:rPr>
              <a:t>Université</a:t>
            </a:r>
            <a:r>
              <a:rPr lang="en-US" sz="2100" dirty="0" smtClean="0">
                <a:solidFill>
                  <a:srgbClr val="FF0000"/>
                </a:solidFill>
              </a:rPr>
              <a:t> </a:t>
            </a:r>
            <a:r>
              <a:rPr lang="en-US" sz="2100" dirty="0">
                <a:solidFill>
                  <a:srgbClr val="FF0000"/>
                </a:solidFill>
              </a:rPr>
              <a:t>Joseph </a:t>
            </a:r>
            <a:r>
              <a:rPr lang="en-US" sz="2100" dirty="0" smtClean="0">
                <a:solidFill>
                  <a:srgbClr val="FF0000"/>
                </a:solidFill>
              </a:rPr>
              <a:t>Fourier, team of Jean-Michel Gérard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246742" y="4572000"/>
            <a:ext cx="3018971" cy="1146629"/>
          </a:xfrm>
          <a:prstGeom prst="rect">
            <a:avLst/>
          </a:prstGeom>
          <a:solidFill>
            <a:schemeClr val="bg1">
              <a:alpha val="98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47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On the shoulders of giants </a:t>
            </a:r>
            <a:r>
              <a:rPr lang="en-US" sz="2600" dirty="0" err="1" smtClean="0"/>
              <a:t>D&amp;H</a:t>
            </a: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lvl="0" algn="l" defTabSz="914400">
              <a:spcBef>
                <a:spcPct val="0"/>
              </a:spcBef>
              <a:spcAft>
                <a:spcPts val="300"/>
              </a:spcAft>
              <a:buSzPct val="75000"/>
              <a:buBlip>
                <a:blip r:embed="rId3"/>
              </a:buBlip>
            </a:pPr>
            <a:r>
              <a:rPr lang="en-US" sz="2600" dirty="0" smtClean="0">
                <a:solidFill>
                  <a:srgbClr val="000000"/>
                </a:solidFill>
              </a:rPr>
              <a:t> See through an opaque screen</a:t>
            </a:r>
            <a:endParaRPr lang="en-US" sz="2600" dirty="0">
              <a:solidFill>
                <a:srgbClr val="000000"/>
              </a:solidFill>
            </a:endParaRP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</a:t>
            </a:r>
            <a:r>
              <a:rPr lang="en-US" sz="2600" dirty="0"/>
              <a:t>When are photons emitted</a:t>
            </a: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>
                <a:solidFill>
                  <a:srgbClr val="FF0000"/>
                </a:solidFill>
              </a:rPr>
              <a:t> Which inspiration from France? (</a:t>
            </a:r>
            <a:r>
              <a:rPr lang="en-US" sz="2600" dirty="0" err="1" smtClean="0">
                <a:solidFill>
                  <a:srgbClr val="FF0000"/>
                </a:solidFill>
              </a:rPr>
              <a:t>3x</a:t>
            </a:r>
            <a:r>
              <a:rPr lang="en-US" sz="2600" dirty="0" smtClean="0">
                <a:solidFill>
                  <a:srgbClr val="FF0000"/>
                </a:solidFill>
              </a:rPr>
              <a:t>)</a:t>
            </a: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Thanks</a:t>
            </a:r>
            <a:endParaRPr lang="en-US" sz="26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2600" dirty="0"/>
          </a:p>
        </p:txBody>
      </p:sp>
      <p:pic>
        <p:nvPicPr>
          <p:cNvPr id="6" name="Picture 7" descr="Asterix-et-Obeli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370" y="1335314"/>
            <a:ext cx="2586197" cy="255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0"/>
            <a:ext cx="8783637" cy="1079500"/>
          </a:xfrm>
        </p:spPr>
        <p:txBody>
          <a:bodyPr/>
          <a:lstStyle/>
          <a:p>
            <a:r>
              <a:rPr lang="en-GB" b="1" i="1" dirty="0" smtClean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51400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Text Box 2"/>
          <p:cNvSpPr txBox="1">
            <a:spLocks noChangeArrowheads="1"/>
          </p:cNvSpPr>
          <p:nvPr/>
        </p:nvSpPr>
        <p:spPr bwMode="auto">
          <a:xfrm>
            <a:off x="359999" y="1080000"/>
            <a:ext cx="8784001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From Grenoble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nice opportunity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to also visit other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hi-tech centers: </a:t>
            </a:r>
          </a:p>
          <a:p>
            <a:pPr marL="457200" indent="-457200" algn="l">
              <a:spcBef>
                <a:spcPts val="0"/>
              </a:spcBef>
              <a:buSzPct val="80000"/>
              <a:buBlip>
                <a:blip r:embed="rId2"/>
              </a:buBlip>
            </a:pPr>
            <a:r>
              <a:rPr lang="en-US" sz="2600" dirty="0" smtClean="0">
                <a:latin typeface="+mn-lt"/>
              </a:rPr>
              <a:t>Paris</a:t>
            </a:r>
          </a:p>
          <a:p>
            <a:pPr marL="457200" indent="-457200" algn="l">
              <a:spcBef>
                <a:spcPts val="0"/>
              </a:spcBef>
              <a:buSzPct val="80000"/>
              <a:buBlip>
                <a:blip r:embed="rId2"/>
              </a:buBlip>
            </a:pPr>
            <a:r>
              <a:rPr lang="en-US" sz="2600" dirty="0" smtClean="0">
                <a:latin typeface="+mn-lt"/>
              </a:rPr>
              <a:t>Lille</a:t>
            </a:r>
          </a:p>
          <a:p>
            <a:pPr marL="457200" indent="-457200" algn="l">
              <a:spcBef>
                <a:spcPts val="0"/>
              </a:spcBef>
              <a:buSzPct val="80000"/>
              <a:buBlip>
                <a:blip r:embed="rId2"/>
              </a:buBlip>
            </a:pPr>
            <a:r>
              <a:rPr lang="en-US" sz="2600" dirty="0" smtClean="0">
                <a:latin typeface="+mn-lt"/>
              </a:rPr>
              <a:t>Strasbourg</a:t>
            </a:r>
          </a:p>
          <a:p>
            <a:pPr marL="457200" indent="-457200" algn="l">
              <a:spcBef>
                <a:spcPts val="0"/>
              </a:spcBef>
              <a:buSzPct val="80000"/>
              <a:buBlip>
                <a:blip r:embed="rId2"/>
              </a:buBlip>
            </a:pPr>
            <a:r>
              <a:rPr lang="en-US" sz="2600" dirty="0" smtClean="0">
                <a:latin typeface="+mn-lt"/>
              </a:rPr>
              <a:t>Toulouse</a:t>
            </a:r>
          </a:p>
          <a:p>
            <a:pPr marL="457200" indent="-457200" algn="l">
              <a:spcBef>
                <a:spcPts val="0"/>
              </a:spcBef>
              <a:buSzPct val="80000"/>
              <a:buBlip>
                <a:blip r:embed="rId2"/>
              </a:buBlip>
            </a:pPr>
            <a:r>
              <a:rPr lang="en-US" sz="2600" dirty="0" smtClean="0">
                <a:latin typeface="+mn-lt"/>
              </a:rPr>
              <a:t>etc. </a:t>
            </a:r>
          </a:p>
          <a:p>
            <a:pPr algn="l">
              <a:spcBef>
                <a:spcPts val="0"/>
              </a:spcBef>
            </a:pPr>
            <a:endParaRPr lang="en-US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endParaRPr lang="en-US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Skype is great, but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talking “live” &amp; seeing your lab &amp; your samples: </a:t>
            </a:r>
            <a:r>
              <a:rPr lang="en-US" sz="2600" b="1" i="1" dirty="0" smtClean="0">
                <a:solidFill>
                  <a:srgbClr val="FF0000"/>
                </a:solidFill>
                <a:latin typeface="+mn-lt"/>
              </a:rPr>
              <a:t>crucial!</a:t>
            </a:r>
            <a:endParaRPr lang="en-US" sz="2600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8333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31177" y="0"/>
            <a:ext cx="8711223" cy="1059543"/>
          </a:xfrm>
          <a:noFill/>
          <a:ln/>
        </p:spPr>
        <p:txBody>
          <a:bodyPr/>
          <a:lstStyle/>
          <a:p>
            <a:r>
              <a:rPr lang="fr-FR" b="1" i="1" dirty="0" smtClean="0"/>
              <a:t>1: </a:t>
            </a:r>
            <a:r>
              <a:rPr lang="fr-FR" b="1" i="1" dirty="0" err="1" smtClean="0"/>
              <a:t>Fast</a:t>
            </a:r>
            <a:r>
              <a:rPr lang="fr-FR" b="1" i="1" dirty="0" smtClean="0"/>
              <a:t> </a:t>
            </a:r>
            <a:r>
              <a:rPr lang="fr-FR" b="1" i="1" dirty="0" err="1" smtClean="0"/>
              <a:t>connected</a:t>
            </a:r>
            <a:r>
              <a:rPr lang="fr-FR" b="1" i="1" dirty="0" smtClean="0"/>
              <a:t> hi-</a:t>
            </a:r>
            <a:r>
              <a:rPr lang="fr-FR" b="1" i="1" dirty="0" err="1" smtClean="0"/>
              <a:t>tech</a:t>
            </a:r>
            <a:r>
              <a:rPr lang="fr-FR" b="1" i="1" dirty="0" smtClean="0"/>
              <a:t> </a:t>
            </a:r>
            <a:r>
              <a:rPr lang="fr-FR" b="1" i="1" dirty="0" err="1" smtClean="0"/>
              <a:t>centers</a:t>
            </a:r>
            <a:endParaRPr lang="fr-FR" b="1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160" y="1152525"/>
            <a:ext cx="5847546" cy="439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Left Arrow 3"/>
          <p:cNvSpPr/>
          <p:nvPr/>
        </p:nvSpPr>
        <p:spPr bwMode="auto">
          <a:xfrm rot="3249374">
            <a:off x="6218274" y="2863306"/>
            <a:ext cx="1755046" cy="841828"/>
          </a:xfrm>
          <a:prstGeom prst="lef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3 </a:t>
            </a:r>
            <a:r>
              <a:rPr kumimoji="0" lang="nl-NL" sz="2400" b="1" i="0" u="none" strike="noStrike" cap="none" normalizeH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hrs</a:t>
            </a:r>
            <a:endParaRPr kumimoji="0" lang="nl-NL" sz="2400" b="1" i="0" u="none" strike="noStrike" cap="none" normalizeH="0" dirty="0" smtClean="0">
              <a:ln>
                <a:noFill/>
              </a:ln>
              <a:solidFill>
                <a:srgbClr val="3333CC"/>
              </a:solidFill>
              <a:effectLst/>
              <a:latin typeface="Arial" charset="0"/>
            </a:endParaRPr>
          </a:p>
        </p:txBody>
      </p:sp>
      <p:sp>
        <p:nvSpPr>
          <p:cNvPr id="8" name="Left Arrow 7"/>
          <p:cNvSpPr/>
          <p:nvPr/>
        </p:nvSpPr>
        <p:spPr bwMode="auto">
          <a:xfrm rot="4398170">
            <a:off x="5934107" y="2376435"/>
            <a:ext cx="2582207" cy="841828"/>
          </a:xfrm>
          <a:prstGeom prst="lef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3.5 </a:t>
            </a:r>
            <a:r>
              <a:rPr kumimoji="0" lang="nl-NL" sz="2400" b="1" i="0" u="none" strike="noStrike" cap="none" normalizeH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hrs</a:t>
            </a:r>
            <a:endParaRPr kumimoji="0" lang="nl-NL" sz="2400" b="1" i="0" u="none" strike="noStrike" cap="none" normalizeH="0" dirty="0" smtClean="0">
              <a:ln>
                <a:noFill/>
              </a:ln>
              <a:solidFill>
                <a:srgbClr val="3333CC"/>
              </a:solidFill>
              <a:effectLst/>
              <a:latin typeface="Arial" charset="0"/>
            </a:endParaRPr>
          </a:p>
        </p:txBody>
      </p:sp>
      <p:sp>
        <p:nvSpPr>
          <p:cNvPr id="9" name="Left Arrow 8"/>
          <p:cNvSpPr/>
          <p:nvPr/>
        </p:nvSpPr>
        <p:spPr bwMode="auto">
          <a:xfrm rot="6453922">
            <a:off x="7135262" y="2898469"/>
            <a:ext cx="1616457" cy="841828"/>
          </a:xfrm>
          <a:prstGeom prst="lef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3.5 </a:t>
            </a:r>
            <a:r>
              <a:rPr kumimoji="0" lang="nl-NL" sz="2400" b="1" i="0" u="none" strike="noStrike" cap="none" normalizeH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hrs</a:t>
            </a:r>
            <a:endParaRPr kumimoji="0" lang="nl-NL" sz="2400" b="1" i="0" u="none" strike="noStrike" cap="none" normalizeH="0" dirty="0" smtClean="0">
              <a:ln>
                <a:noFill/>
              </a:ln>
              <a:solidFill>
                <a:srgbClr val="3333CC"/>
              </a:solidFill>
              <a:effectLst/>
              <a:latin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7297779" y="4140436"/>
            <a:ext cx="975361" cy="257394"/>
          </a:xfrm>
          <a:prstGeom prst="ellipse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Left Arrow 10"/>
          <p:cNvSpPr/>
          <p:nvPr/>
        </p:nvSpPr>
        <p:spPr bwMode="auto">
          <a:xfrm rot="19880342">
            <a:off x="6380699" y="4149198"/>
            <a:ext cx="1051920" cy="841828"/>
          </a:xfrm>
          <a:prstGeom prst="lef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4 h.</a:t>
            </a:r>
          </a:p>
        </p:txBody>
      </p:sp>
    </p:spTree>
    <p:extLst>
      <p:ext uri="{BB962C8B-B14F-4D97-AF65-F5344CB8AC3E}">
        <p14:creationId xmlns:p14="http://schemas.microsoft.com/office/powerpoint/2010/main" val="19682932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Text Box 2"/>
          <p:cNvSpPr txBox="1">
            <a:spLocks noChangeArrowheads="1"/>
          </p:cNvSpPr>
          <p:nvPr/>
        </p:nvSpPr>
        <p:spPr bwMode="auto">
          <a:xfrm>
            <a:off x="359999" y="1080000"/>
            <a:ext cx="8784001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In NL: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connections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between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hi-tech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centers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not very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fast… </a:t>
            </a:r>
          </a:p>
          <a:p>
            <a:pPr algn="l">
              <a:spcBef>
                <a:spcPts val="0"/>
              </a:spcBef>
            </a:pPr>
            <a:endParaRPr lang="en-US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Slows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down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innovation</a:t>
            </a:r>
          </a:p>
          <a:p>
            <a:pPr algn="l">
              <a:spcBef>
                <a:spcPts val="0"/>
              </a:spcBef>
            </a:pPr>
            <a:endParaRPr lang="en-US" sz="2600" dirty="0" smtClean="0">
              <a:latin typeface="+mn-lt"/>
            </a:endParaRPr>
          </a:p>
        </p:txBody>
      </p:sp>
      <p:pic>
        <p:nvPicPr>
          <p:cNvPr id="12" name="Picture 1027" descr="map_netherla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8" t="14157" b="22134"/>
          <a:stretch>
            <a:fillRect/>
          </a:stretch>
        </p:blipFill>
        <p:spPr bwMode="auto">
          <a:xfrm>
            <a:off x="2307772" y="1154357"/>
            <a:ext cx="6942364" cy="537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333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31177" y="0"/>
            <a:ext cx="8711223" cy="1059543"/>
          </a:xfrm>
          <a:noFill/>
          <a:ln/>
        </p:spPr>
        <p:txBody>
          <a:bodyPr/>
          <a:lstStyle/>
          <a:p>
            <a:r>
              <a:rPr lang="en-US" b="1" i="1" dirty="0" smtClean="0"/>
              <a:t>1: NL similar size as France (?)</a:t>
            </a:r>
            <a:endParaRPr lang="en-US" b="1" i="1" dirty="0"/>
          </a:p>
        </p:txBody>
      </p:sp>
      <p:sp>
        <p:nvSpPr>
          <p:cNvPr id="8" name="Left Arrow 7"/>
          <p:cNvSpPr/>
          <p:nvPr/>
        </p:nvSpPr>
        <p:spPr bwMode="auto">
          <a:xfrm rot="21012590">
            <a:off x="4132657" y="3892417"/>
            <a:ext cx="3255242" cy="841828"/>
          </a:xfrm>
          <a:prstGeom prst="lef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3.5 </a:t>
            </a:r>
            <a:r>
              <a:rPr kumimoji="0" lang="nl-NL" sz="2400" b="1" i="0" u="none" strike="noStrike" cap="none" normalizeH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hrs</a:t>
            </a:r>
            <a:endParaRPr kumimoji="0" lang="nl-NL" sz="2400" b="1" i="0" u="none" strike="noStrike" cap="none" normalizeH="0" dirty="0" smtClean="0">
              <a:ln>
                <a:noFill/>
              </a:ln>
              <a:solidFill>
                <a:srgbClr val="3333CC"/>
              </a:solidFill>
              <a:effectLst/>
              <a:latin typeface="Arial" charset="0"/>
            </a:endParaRPr>
          </a:p>
        </p:txBody>
      </p:sp>
      <p:sp>
        <p:nvSpPr>
          <p:cNvPr id="9" name="Left Arrow 8"/>
          <p:cNvSpPr/>
          <p:nvPr/>
        </p:nvSpPr>
        <p:spPr bwMode="auto">
          <a:xfrm rot="5076422">
            <a:off x="6548910" y="2305574"/>
            <a:ext cx="2259825" cy="841828"/>
          </a:xfrm>
          <a:prstGeom prst="lef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3.5 </a:t>
            </a:r>
            <a:r>
              <a:rPr kumimoji="0" lang="nl-NL" sz="2400" b="1" i="0" u="none" strike="noStrike" cap="none" normalizeH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hrs</a:t>
            </a:r>
            <a:endParaRPr kumimoji="0" lang="nl-NL" sz="2400" b="1" i="0" u="none" strike="noStrike" cap="none" normalizeH="0" dirty="0" smtClean="0">
              <a:ln>
                <a:noFill/>
              </a:ln>
              <a:solidFill>
                <a:srgbClr val="3333CC"/>
              </a:solidFill>
              <a:effectLst/>
              <a:latin typeface="Arial" charset="0"/>
            </a:endParaRPr>
          </a:p>
        </p:txBody>
      </p:sp>
      <p:sp>
        <p:nvSpPr>
          <p:cNvPr id="13" name="Left Arrow 12"/>
          <p:cNvSpPr/>
          <p:nvPr/>
        </p:nvSpPr>
        <p:spPr bwMode="auto">
          <a:xfrm rot="19229837">
            <a:off x="6324205" y="4168063"/>
            <a:ext cx="1240169" cy="841828"/>
          </a:xfrm>
          <a:prstGeom prst="lef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2 </a:t>
            </a:r>
            <a:r>
              <a:rPr kumimoji="0" lang="nl-NL" sz="2400" b="1" i="0" u="none" strike="noStrike" cap="none" normalizeH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hrs</a:t>
            </a:r>
            <a:endParaRPr kumimoji="0" lang="nl-NL" sz="2400" b="1" i="0" u="none" strike="noStrike" cap="none" normalizeH="0" dirty="0" smtClean="0">
              <a:ln>
                <a:noFill/>
              </a:ln>
              <a:solidFill>
                <a:srgbClr val="3333CC"/>
              </a:solidFill>
              <a:effectLst/>
              <a:latin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7355835" y="3960259"/>
            <a:ext cx="975361" cy="257394"/>
          </a:xfrm>
          <a:prstGeom prst="ellipse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Left Arrow 3"/>
          <p:cNvSpPr/>
          <p:nvPr/>
        </p:nvSpPr>
        <p:spPr bwMode="auto">
          <a:xfrm rot="18687247">
            <a:off x="5490850" y="4779122"/>
            <a:ext cx="2301003" cy="841828"/>
          </a:xfrm>
          <a:prstGeom prst="lef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400" b="1" i="0" u="none" strike="noStrike" cap="none" normalizeH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3.5 </a:t>
            </a:r>
            <a:r>
              <a:rPr kumimoji="0" lang="nl-NL" sz="2400" b="1" i="0" u="none" strike="noStrike" cap="none" normalizeH="0" dirty="0" err="1" smtClean="0">
                <a:ln>
                  <a:noFill/>
                </a:ln>
                <a:solidFill>
                  <a:srgbClr val="3333CC"/>
                </a:solidFill>
                <a:effectLst/>
                <a:latin typeface="Arial" charset="0"/>
              </a:rPr>
              <a:t>hrs</a:t>
            </a:r>
            <a:endParaRPr kumimoji="0" lang="nl-NL" sz="2400" b="1" i="0" u="none" strike="noStrike" cap="none" normalizeH="0" dirty="0" smtClean="0">
              <a:ln>
                <a:noFill/>
              </a:ln>
              <a:solidFill>
                <a:srgbClr val="3333CC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484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Text Box 2"/>
          <p:cNvSpPr txBox="1">
            <a:spLocks noChangeArrowheads="1"/>
          </p:cNvSpPr>
          <p:nvPr/>
        </p:nvSpPr>
        <p:spPr bwMode="auto">
          <a:xfrm>
            <a:off x="359999" y="1080000"/>
            <a:ext cx="8784001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More fast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connections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between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Dutch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hi-tech</a:t>
            </a:r>
          </a:p>
          <a:p>
            <a:pPr algn="l">
              <a:spcBef>
                <a:spcPts val="0"/>
              </a:spcBef>
            </a:pPr>
            <a:endParaRPr lang="en-US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“</a:t>
            </a:r>
            <a:r>
              <a:rPr lang="en-US" sz="2600" b="1" dirty="0" smtClean="0">
                <a:latin typeface="+mn-lt"/>
              </a:rPr>
              <a:t>Innovation-</a:t>
            </a:r>
          </a:p>
          <a:p>
            <a:pPr algn="l">
              <a:spcBef>
                <a:spcPts val="0"/>
              </a:spcBef>
            </a:pPr>
            <a:r>
              <a:rPr lang="en-US" sz="2600" b="1" dirty="0" smtClean="0">
                <a:latin typeface="+mn-lt"/>
              </a:rPr>
              <a:t>TGV</a:t>
            </a:r>
            <a:r>
              <a:rPr lang="en-US" sz="2600" dirty="0" smtClean="0">
                <a:latin typeface="+mn-lt"/>
              </a:rPr>
              <a:t>”: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Groningen-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Twente-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Nijmegen-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Eindhoven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in 2 hrs.</a:t>
            </a:r>
          </a:p>
        </p:txBody>
      </p:sp>
      <p:pic>
        <p:nvPicPr>
          <p:cNvPr id="12" name="Picture 1027" descr="map_netherla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8" t="14157" b="22134"/>
          <a:stretch>
            <a:fillRect/>
          </a:stretch>
        </p:blipFill>
        <p:spPr bwMode="auto">
          <a:xfrm>
            <a:off x="2307772" y="1154357"/>
            <a:ext cx="6942364" cy="537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333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31177" y="0"/>
            <a:ext cx="8711223" cy="1059543"/>
          </a:xfrm>
          <a:noFill/>
          <a:ln/>
        </p:spPr>
        <p:txBody>
          <a:bodyPr/>
          <a:lstStyle/>
          <a:p>
            <a:r>
              <a:rPr lang="fr-FR" b="1" i="1" dirty="0" smtClean="0"/>
              <a:t>1: </a:t>
            </a:r>
            <a:r>
              <a:rPr lang="fr-FR" b="1" i="1" dirty="0" err="1" smtClean="0"/>
              <a:t>Faster</a:t>
            </a:r>
            <a:r>
              <a:rPr lang="fr-FR" b="1" i="1" dirty="0" smtClean="0"/>
              <a:t> innovation</a:t>
            </a:r>
            <a:endParaRPr lang="fr-FR" b="1" i="1" dirty="0"/>
          </a:p>
        </p:txBody>
      </p:sp>
      <p:sp>
        <p:nvSpPr>
          <p:cNvPr id="5" name="Oval 4"/>
          <p:cNvSpPr/>
          <p:nvPr/>
        </p:nvSpPr>
        <p:spPr bwMode="auto">
          <a:xfrm>
            <a:off x="7355835" y="3960259"/>
            <a:ext cx="975361" cy="257394"/>
          </a:xfrm>
          <a:prstGeom prst="ellipse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778954" y="4881916"/>
            <a:ext cx="975361" cy="257394"/>
          </a:xfrm>
          <a:prstGeom prst="ellipse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7186012" y="1391231"/>
            <a:ext cx="975361" cy="257394"/>
          </a:xfrm>
          <a:prstGeom prst="ellipse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5257879" y="5955973"/>
            <a:ext cx="975361" cy="257394"/>
          </a:xfrm>
          <a:prstGeom prst="ellipse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Freeform 21"/>
          <p:cNvSpPr/>
          <p:nvPr/>
        </p:nvSpPr>
        <p:spPr bwMode="auto">
          <a:xfrm>
            <a:off x="5689600" y="1741714"/>
            <a:ext cx="1972193" cy="4165600"/>
          </a:xfrm>
          <a:custGeom>
            <a:avLst/>
            <a:gdLst>
              <a:gd name="connsiteX0" fmla="*/ 1901371 w 1972193"/>
              <a:gd name="connsiteY0" fmla="*/ 0 h 4165600"/>
              <a:gd name="connsiteX1" fmla="*/ 1814286 w 1972193"/>
              <a:gd name="connsiteY1" fmla="*/ 2264229 h 4165600"/>
              <a:gd name="connsiteX2" fmla="*/ 508000 w 1972193"/>
              <a:gd name="connsiteY2" fmla="*/ 3454400 h 4165600"/>
              <a:gd name="connsiteX3" fmla="*/ 0 w 1972193"/>
              <a:gd name="connsiteY3" fmla="*/ 4165600 h 41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72193" h="4165600">
                <a:moveTo>
                  <a:pt x="1901371" y="0"/>
                </a:moveTo>
                <a:cubicBezTo>
                  <a:pt x="1973942" y="844248"/>
                  <a:pt x="2046514" y="1688496"/>
                  <a:pt x="1814286" y="2264229"/>
                </a:cubicBezTo>
                <a:cubicBezTo>
                  <a:pt x="1582058" y="2839962"/>
                  <a:pt x="810381" y="3137505"/>
                  <a:pt x="508000" y="3454400"/>
                </a:cubicBezTo>
                <a:cubicBezTo>
                  <a:pt x="205619" y="3771295"/>
                  <a:pt x="102809" y="3968447"/>
                  <a:pt x="0" y="4165600"/>
                </a:cubicBezTo>
              </a:path>
            </a:pathLst>
          </a:custGeom>
          <a:noFill/>
          <a:ln w="101600" cap="flat" cmpd="sng" algn="ctr">
            <a:solidFill>
              <a:srgbClr val="FFFF00"/>
            </a:solidFill>
            <a:prstDash val="solid"/>
            <a:round/>
            <a:headEnd type="stealth" w="lg" len="lg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13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Text Box 2"/>
          <p:cNvSpPr txBox="1">
            <a:spLocks noChangeArrowheads="1"/>
          </p:cNvSpPr>
          <p:nvPr/>
        </p:nvSpPr>
        <p:spPr bwMode="auto">
          <a:xfrm>
            <a:off x="359999" y="1080000"/>
            <a:ext cx="8784001" cy="150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Why I admire France: Public debates about major issues</a:t>
            </a:r>
            <a:r>
              <a:rPr lang="en-US" sz="2600" dirty="0">
                <a:latin typeface="+mn-lt"/>
              </a:rPr>
              <a:t> </a:t>
            </a:r>
            <a:r>
              <a:rPr lang="en-US" sz="2600" dirty="0" smtClean="0">
                <a:latin typeface="+mn-lt"/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E.g.: T. </a:t>
            </a:r>
            <a:r>
              <a:rPr lang="en-US" sz="2600" dirty="0" err="1" smtClean="0">
                <a:latin typeface="+mn-lt"/>
              </a:rPr>
              <a:t>Piketty</a:t>
            </a:r>
            <a:r>
              <a:rPr lang="en-US" sz="2600" dirty="0" smtClean="0">
                <a:latin typeface="+mn-lt"/>
              </a:rPr>
              <a:t> &amp; wealth distribution &amp; “winner takes it all” </a:t>
            </a:r>
          </a:p>
          <a:p>
            <a:pPr algn="l">
              <a:spcBef>
                <a:spcPts val="0"/>
              </a:spcBef>
            </a:pPr>
            <a:endParaRPr lang="en-US" sz="2600" dirty="0" smtClean="0">
              <a:latin typeface="+mn-lt"/>
            </a:endParaRPr>
          </a:p>
        </p:txBody>
      </p:sp>
      <p:sp>
        <p:nvSpPr>
          <p:cNvPr id="48333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31177" y="0"/>
            <a:ext cx="8711223" cy="1059543"/>
          </a:xfrm>
          <a:noFill/>
          <a:ln/>
        </p:spPr>
        <p:txBody>
          <a:bodyPr/>
          <a:lstStyle/>
          <a:p>
            <a:r>
              <a:rPr lang="en-US" b="1" i="1" dirty="0"/>
              <a:t>2</a:t>
            </a:r>
            <a:r>
              <a:rPr lang="en-US" b="1" i="1" dirty="0" smtClean="0"/>
              <a:t>: “</a:t>
            </a:r>
            <a:r>
              <a:rPr lang="en-US" b="1" i="1" dirty="0" err="1" smtClean="0"/>
              <a:t>Piketty</a:t>
            </a:r>
            <a:r>
              <a:rPr lang="en-US" b="1" i="1" dirty="0" smtClean="0"/>
              <a:t>” in science?</a:t>
            </a:r>
            <a:endParaRPr lang="en-US" b="1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0" r="34000"/>
          <a:stretch/>
        </p:blipFill>
        <p:spPr bwMode="auto">
          <a:xfrm>
            <a:off x="7600950" y="1914525"/>
            <a:ext cx="1310688" cy="13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60000" y="2016001"/>
            <a:ext cx="8784001" cy="457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Similar trend in modern science funding: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huge grant schemes (*)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  <a:sym typeface="Symbol"/>
              </a:rPr>
              <a:t></a:t>
            </a:r>
            <a:r>
              <a:rPr lang="en-US" sz="2600" dirty="0" smtClean="0">
                <a:latin typeface="+mn-lt"/>
              </a:rPr>
              <a:t> Predictable topics; bad for diversity; </a:t>
            </a:r>
          </a:p>
          <a:p>
            <a:pPr algn="l">
              <a:spcBef>
                <a:spcPts val="0"/>
              </a:spcBef>
            </a:pPr>
            <a:r>
              <a:rPr lang="en-US" sz="2600" dirty="0">
                <a:latin typeface="+mn-lt"/>
              </a:rPr>
              <a:t>	</a:t>
            </a:r>
            <a:r>
              <a:rPr lang="en-US" sz="2600" dirty="0" smtClean="0">
                <a:latin typeface="+mn-lt"/>
              </a:rPr>
              <a:t>		young generation stands no chance</a:t>
            </a:r>
          </a:p>
          <a:p>
            <a:pPr algn="l">
              <a:spcBef>
                <a:spcPts val="0"/>
              </a:spcBef>
            </a:pPr>
            <a:endParaRPr lang="en-US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Effective funding schemes such as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“</a:t>
            </a:r>
            <a:r>
              <a:rPr lang="en-US" sz="2600" dirty="0" err="1" smtClean="0">
                <a:latin typeface="+mn-lt"/>
              </a:rPr>
              <a:t>FOM</a:t>
            </a:r>
            <a:r>
              <a:rPr lang="en-US" sz="2600" dirty="0" smtClean="0">
                <a:latin typeface="+mn-lt"/>
              </a:rPr>
              <a:t> </a:t>
            </a:r>
            <a:r>
              <a:rPr lang="en-US" sz="2600" dirty="0" err="1" smtClean="0">
                <a:latin typeface="+mn-lt"/>
              </a:rPr>
              <a:t>Projectruimte</a:t>
            </a:r>
            <a:r>
              <a:rPr lang="en-US" sz="2600" dirty="0" smtClean="0">
                <a:latin typeface="+mn-lt"/>
              </a:rPr>
              <a:t>”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“</a:t>
            </a:r>
            <a:r>
              <a:rPr lang="en-US" sz="2600" dirty="0" err="1" smtClean="0">
                <a:latin typeface="+mn-lt"/>
              </a:rPr>
              <a:t>STW</a:t>
            </a:r>
            <a:r>
              <a:rPr lang="en-US" sz="2600" dirty="0" smtClean="0">
                <a:latin typeface="+mn-lt"/>
              </a:rPr>
              <a:t> Open </a:t>
            </a:r>
            <a:r>
              <a:rPr lang="en-US" sz="2600" dirty="0" err="1" smtClean="0">
                <a:latin typeface="+mn-lt"/>
              </a:rPr>
              <a:t>Technologie</a:t>
            </a:r>
            <a:r>
              <a:rPr lang="en-US" sz="2600" dirty="0" smtClean="0">
                <a:latin typeface="+mn-lt"/>
              </a:rPr>
              <a:t> </a:t>
            </a:r>
            <a:r>
              <a:rPr lang="en-US" sz="2600" dirty="0" err="1" smtClean="0">
                <a:latin typeface="+mn-lt"/>
              </a:rPr>
              <a:t>Programma</a:t>
            </a:r>
            <a:r>
              <a:rPr lang="en-US" sz="2600" dirty="0" smtClean="0">
                <a:latin typeface="+mn-lt"/>
              </a:rPr>
              <a:t>”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must be saved &amp; enhanced, </a:t>
            </a:r>
            <a:r>
              <a:rPr lang="en-US" sz="2600" dirty="0" err="1" smtClean="0">
                <a:latin typeface="+mn-lt"/>
              </a:rPr>
              <a:t>espec</a:t>
            </a:r>
            <a:r>
              <a:rPr lang="en-US" sz="2600" dirty="0" smtClean="0">
                <a:latin typeface="+mn-lt"/>
              </a:rPr>
              <a:t>. for young scientists</a:t>
            </a:r>
            <a:endParaRPr lang="en-US" sz="2600" dirty="0">
              <a:latin typeface="+mn-lt"/>
            </a:endParaRPr>
          </a:p>
          <a:p>
            <a:pPr algn="l">
              <a:spcBef>
                <a:spcPts val="0"/>
              </a:spcBef>
            </a:pPr>
            <a:endParaRPr lang="en-US" sz="2600" dirty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en-US" sz="1900" dirty="0" smtClean="0">
                <a:latin typeface="+mn-lt"/>
              </a:rPr>
              <a:t>(*) </a:t>
            </a:r>
            <a:r>
              <a:rPr lang="en-US" sz="1900" dirty="0" smtClean="0">
                <a:latin typeface="+mn-lt"/>
              </a:rPr>
              <a:t>e.g</a:t>
            </a:r>
            <a:r>
              <a:rPr lang="en-US" sz="1900" dirty="0" smtClean="0">
                <a:latin typeface="+mn-lt"/>
              </a:rPr>
              <a:t>. </a:t>
            </a:r>
            <a:r>
              <a:rPr lang="en-US" sz="1900" dirty="0" smtClean="0">
                <a:latin typeface="+mn-lt"/>
              </a:rPr>
              <a:t>K. </a:t>
            </a:r>
            <a:r>
              <a:rPr lang="en-US" sz="1900" dirty="0" smtClean="0">
                <a:latin typeface="+mn-lt"/>
              </a:rPr>
              <a:t>Landsman “</a:t>
            </a:r>
            <a:r>
              <a:rPr lang="en-US" sz="1900" i="1" dirty="0" smtClean="0">
                <a:latin typeface="+mn-lt"/>
              </a:rPr>
              <a:t>It’s all about bucks Kid, rest is conversation</a:t>
            </a:r>
            <a:r>
              <a:rPr lang="en-US" sz="1900" dirty="0" smtClean="0">
                <a:latin typeface="+mn-lt"/>
              </a:rPr>
              <a:t>” </a:t>
            </a:r>
            <a:r>
              <a:rPr lang="en-US" sz="1900" dirty="0" smtClean="0">
                <a:latin typeface="+mn-lt"/>
              </a:rPr>
              <a:t> </a:t>
            </a:r>
            <a:r>
              <a:rPr lang="en-US" sz="1900" dirty="0" smtClean="0">
                <a:latin typeface="+mn-lt"/>
                <a:hlinkClick r:id="rId3"/>
              </a:rPr>
              <a:t>link</a:t>
            </a:r>
            <a:r>
              <a:rPr lang="en-US" sz="1900" dirty="0" smtClean="0">
                <a:latin typeface="+mn-lt"/>
              </a:rPr>
              <a:t> (2013)</a:t>
            </a:r>
            <a:endParaRPr lang="en-US" sz="19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0000" y="5516160"/>
            <a:ext cx="8353569" cy="49244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2600" dirty="0" smtClean="0"/>
              <a:t>I </a:t>
            </a:r>
            <a:r>
              <a:rPr lang="en-US" sz="2600" dirty="0"/>
              <a:t>am curious to learn how the French organize </a:t>
            </a:r>
            <a:r>
              <a:rPr lang="en-US" sz="2600" dirty="0" smtClean="0"/>
              <a:t>funding?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75229295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59999" y="1080000"/>
            <a:ext cx="8784000" cy="5260975"/>
            <a:chOff x="359999" y="1080000"/>
            <a:chExt cx="8784001" cy="5260975"/>
          </a:xfrm>
        </p:grpSpPr>
        <p:sp>
          <p:nvSpPr>
            <p:cNvPr id="483330" name="Text Box 2"/>
            <p:cNvSpPr txBox="1">
              <a:spLocks noChangeArrowheads="1"/>
            </p:cNvSpPr>
            <p:nvPr/>
          </p:nvSpPr>
          <p:spPr bwMode="auto">
            <a:xfrm>
              <a:off x="359999" y="1080000"/>
              <a:ext cx="8784001" cy="5260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defTabSz="16668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6668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6668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6668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6668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666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666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666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666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ts val="0"/>
                </a:spcBef>
              </a:pPr>
              <a:endParaRPr lang="en-US" sz="2600" dirty="0" smtClean="0">
                <a:latin typeface="+mn-lt"/>
              </a:endParaRPr>
            </a:p>
            <a:p>
              <a:pPr algn="l">
                <a:spcBef>
                  <a:spcPts val="0"/>
                </a:spcBef>
              </a:pPr>
              <a:endParaRPr lang="en-US" sz="2600" dirty="0" smtClean="0">
                <a:latin typeface="+mn-lt"/>
              </a:endParaRPr>
            </a:p>
            <a:p>
              <a:pPr algn="l">
                <a:spcBef>
                  <a:spcPts val="0"/>
                </a:spcBef>
              </a:pPr>
              <a:endParaRPr lang="en-US" sz="2600" dirty="0" smtClean="0">
                <a:latin typeface="+mn-lt"/>
              </a:endParaRPr>
            </a:p>
            <a:p>
              <a:pPr algn="l">
                <a:spcBef>
                  <a:spcPts val="0"/>
                </a:spcBef>
              </a:pPr>
              <a:endParaRPr lang="en-US" sz="2600" dirty="0" smtClean="0">
                <a:latin typeface="+mn-lt"/>
              </a:endParaRPr>
            </a:p>
            <a:p>
              <a:pPr algn="l">
                <a:spcBef>
                  <a:spcPts val="0"/>
                </a:spcBef>
              </a:pPr>
              <a:endParaRPr lang="en-US" sz="2600" dirty="0">
                <a:latin typeface="+mn-lt"/>
              </a:endParaRPr>
            </a:p>
            <a:p>
              <a:pPr algn="l">
                <a:spcBef>
                  <a:spcPts val="0"/>
                </a:spcBef>
              </a:pPr>
              <a:r>
                <a:rPr lang="en-US" sz="2600" dirty="0" smtClean="0">
                  <a:latin typeface="+mn-lt"/>
                </a:rPr>
                <a:t>football tells </a:t>
              </a:r>
            </a:p>
            <a:p>
              <a:pPr algn="l">
                <a:spcBef>
                  <a:spcPts val="0"/>
                </a:spcBef>
              </a:pPr>
              <a:r>
                <a:rPr lang="en-US" sz="2600" dirty="0" smtClean="0">
                  <a:latin typeface="+mn-lt"/>
                </a:rPr>
                <a:t>football coach </a:t>
              </a:r>
            </a:p>
            <a:p>
              <a:pPr algn="l">
                <a:spcBef>
                  <a:spcPts val="0"/>
                </a:spcBef>
              </a:pPr>
              <a:endParaRPr lang="en-US" sz="2600" dirty="0" smtClean="0">
                <a:latin typeface="+mn-lt"/>
              </a:endParaRPr>
            </a:p>
            <a:p>
              <a:pPr algn="l">
                <a:spcBef>
                  <a:spcPts val="0"/>
                </a:spcBef>
              </a:pPr>
              <a:r>
                <a:rPr lang="en-US" sz="2600" dirty="0">
                  <a:latin typeface="+mn-lt"/>
                </a:rPr>
                <a:t>	</a:t>
              </a:r>
              <a:r>
                <a:rPr lang="en-US" sz="2600" dirty="0" smtClean="0">
                  <a:latin typeface="+mn-lt"/>
                </a:rPr>
                <a:t>					who to </a:t>
              </a:r>
            </a:p>
            <a:p>
              <a:pPr algn="l">
                <a:spcBef>
                  <a:spcPts val="0"/>
                </a:spcBef>
              </a:pPr>
              <a:r>
                <a:rPr lang="en-US" sz="2600" dirty="0">
                  <a:latin typeface="+mn-lt"/>
                </a:rPr>
                <a:t>	</a:t>
              </a:r>
              <a:r>
                <a:rPr lang="en-US" sz="2600" dirty="0" smtClean="0">
                  <a:latin typeface="+mn-lt"/>
                </a:rPr>
                <a:t>					select,</a:t>
              </a:r>
            </a:p>
            <a:p>
              <a:pPr algn="l">
                <a:spcBef>
                  <a:spcPts val="0"/>
                </a:spcBef>
              </a:pPr>
              <a:r>
                <a:rPr lang="en-US" sz="2600" dirty="0" smtClean="0">
                  <a:latin typeface="+mn-lt"/>
                </a:rPr>
                <a:t>&amp; team must be</a:t>
              </a:r>
            </a:p>
            <a:p>
              <a:pPr algn="l">
                <a:spcBef>
                  <a:spcPts val="0"/>
                </a:spcBef>
              </a:pPr>
              <a:r>
                <a:rPr lang="en-US" sz="2600" dirty="0" smtClean="0">
                  <a:latin typeface="+mn-lt"/>
                </a:rPr>
                <a:t>interdisciplinary</a:t>
              </a:r>
            </a:p>
            <a:p>
              <a:pPr algn="l">
                <a:spcBef>
                  <a:spcPts val="0"/>
                </a:spcBef>
              </a:pPr>
              <a:r>
                <a:rPr lang="en-US" sz="2600" dirty="0" smtClean="0">
                  <a:latin typeface="+mn-lt"/>
                </a:rPr>
                <a:t>(swim, judo, ..)</a:t>
              </a:r>
            </a:p>
          </p:txBody>
        </p:sp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999" y="2316574"/>
              <a:ext cx="1155623" cy="11556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79" r="46952" b="13256"/>
            <a:stretch/>
          </p:blipFill>
          <p:spPr bwMode="auto">
            <a:xfrm>
              <a:off x="359999" y="3908063"/>
              <a:ext cx="870374" cy="118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8333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31177" y="0"/>
            <a:ext cx="8711223" cy="1059543"/>
          </a:xfrm>
          <a:noFill/>
          <a:ln/>
        </p:spPr>
        <p:txBody>
          <a:bodyPr/>
          <a:lstStyle/>
          <a:p>
            <a:r>
              <a:rPr lang="en-US" b="1" i="1" dirty="0"/>
              <a:t>3</a:t>
            </a:r>
            <a:r>
              <a:rPr lang="en-US" b="1" i="1" dirty="0" smtClean="0"/>
              <a:t>: Near-future science policy</a:t>
            </a:r>
            <a:endParaRPr lang="en-US" b="1" i="1" dirty="0"/>
          </a:p>
        </p:txBody>
      </p:sp>
      <p:grpSp>
        <p:nvGrpSpPr>
          <p:cNvPr id="3" name="Group 2"/>
          <p:cNvGrpSpPr/>
          <p:nvPr/>
        </p:nvGrpSpPr>
        <p:grpSpPr>
          <a:xfrm>
            <a:off x="2777816" y="1803268"/>
            <a:ext cx="6322639" cy="4450624"/>
            <a:chOff x="2690732" y="1890352"/>
            <a:chExt cx="6322639" cy="4450624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0732" y="1890352"/>
              <a:ext cx="6322639" cy="4450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839172" y="3449649"/>
              <a:ext cx="1726755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err="1" smtClean="0"/>
                <a:t>Ranomi</a:t>
              </a:r>
              <a:endParaRPr lang="nl-NL" sz="2000" dirty="0" smtClean="0"/>
            </a:p>
            <a:p>
              <a:pPr>
                <a:spcBef>
                  <a:spcPts val="0"/>
                </a:spcBef>
              </a:pPr>
              <a:r>
                <a:rPr lang="nl-NL" sz="2000" dirty="0" err="1" smtClean="0"/>
                <a:t>Kromowidjojo</a:t>
              </a:r>
              <a:endParaRPr lang="nl-NL" sz="2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190230" y="2295764"/>
              <a:ext cx="1024639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Sven</a:t>
              </a:r>
            </a:p>
            <a:p>
              <a:pPr>
                <a:spcBef>
                  <a:spcPts val="0"/>
                </a:spcBef>
              </a:pPr>
              <a:r>
                <a:rPr lang="nl-NL" sz="2000" dirty="0" smtClean="0"/>
                <a:t>Kramer</a:t>
              </a:r>
              <a:endParaRPr lang="nl-NL" sz="20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847898" y="5579348"/>
              <a:ext cx="2079415" cy="400110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Dennis </a:t>
              </a:r>
              <a:r>
                <a:rPr lang="nl-NL" sz="2000" dirty="0" err="1" smtClean="0"/>
                <a:t>vd</a:t>
              </a:r>
              <a:r>
                <a:rPr lang="nl-NL" sz="2000" dirty="0" smtClean="0"/>
                <a:t> Geest</a:t>
              </a:r>
              <a:endParaRPr lang="nl-NL" sz="20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36035" y="4157535"/>
              <a:ext cx="768159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err="1" smtClean="0"/>
                <a:t>Ireen</a:t>
              </a:r>
              <a:endParaRPr lang="nl-NL" sz="2000" dirty="0" smtClean="0"/>
            </a:p>
            <a:p>
              <a:pPr>
                <a:spcBef>
                  <a:spcPts val="0"/>
                </a:spcBef>
              </a:pPr>
              <a:r>
                <a:rPr lang="nl-NL" sz="2000" dirty="0" err="1" smtClean="0"/>
                <a:t>Wüst</a:t>
              </a:r>
              <a:endParaRPr lang="nl-NL" sz="2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294059" y="2002426"/>
              <a:ext cx="1083951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Arjen</a:t>
              </a:r>
            </a:p>
            <a:p>
              <a:pPr>
                <a:spcBef>
                  <a:spcPts val="0"/>
                </a:spcBef>
              </a:pPr>
              <a:r>
                <a:rPr lang="nl-NL" sz="2000" dirty="0" smtClean="0"/>
                <a:t>Robben</a:t>
              </a:r>
              <a:endParaRPr lang="nl-NL" sz="2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10263" y="3407778"/>
              <a:ext cx="883575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Johan</a:t>
              </a:r>
            </a:p>
            <a:p>
              <a:pPr>
                <a:spcBef>
                  <a:spcPts val="0"/>
                </a:spcBef>
              </a:pPr>
              <a:r>
                <a:rPr lang="nl-NL" sz="2000" dirty="0" smtClean="0"/>
                <a:t>Cruijff</a:t>
              </a:r>
              <a:endParaRPr lang="nl-NL" sz="2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292297" y="2017751"/>
              <a:ext cx="1111202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Robin</a:t>
              </a:r>
            </a:p>
            <a:p>
              <a:pPr>
                <a:spcBef>
                  <a:spcPts val="0"/>
                </a:spcBef>
              </a:pPr>
              <a:r>
                <a:rPr lang="nl-NL" sz="2000" dirty="0" smtClean="0"/>
                <a:t>v </a:t>
              </a:r>
              <a:r>
                <a:rPr lang="nl-NL" sz="2000" dirty="0" err="1" smtClean="0"/>
                <a:t>Persie</a:t>
              </a:r>
              <a:endParaRPr lang="nl-NL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95715" y="4162634"/>
              <a:ext cx="1340432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Christiaan</a:t>
              </a:r>
            </a:p>
            <a:p>
              <a:pPr>
                <a:spcBef>
                  <a:spcPts val="0"/>
                </a:spcBef>
              </a:pPr>
              <a:r>
                <a:rPr lang="nl-NL" sz="2000" dirty="0" smtClean="0"/>
                <a:t>Huijgens</a:t>
              </a:r>
              <a:endParaRPr lang="nl-NL" sz="2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339643" y="2648658"/>
              <a:ext cx="1483098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err="1" smtClean="0"/>
                <a:t>Epke</a:t>
              </a:r>
              <a:endParaRPr lang="nl-NL" sz="2000" dirty="0" smtClean="0"/>
            </a:p>
            <a:p>
              <a:pPr>
                <a:spcBef>
                  <a:spcPts val="0"/>
                </a:spcBef>
              </a:pPr>
              <a:r>
                <a:rPr lang="nl-NL" sz="2000" dirty="0" smtClean="0"/>
                <a:t>Zonderland</a:t>
              </a:r>
              <a:endParaRPr lang="nl-NL" sz="2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77599" y="2619630"/>
              <a:ext cx="1253868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Marianne</a:t>
              </a:r>
            </a:p>
            <a:p>
              <a:pPr>
                <a:spcBef>
                  <a:spcPts val="0"/>
                </a:spcBef>
              </a:pPr>
              <a:r>
                <a:rPr lang="nl-NL" sz="2000" dirty="0" smtClean="0"/>
                <a:t>Vos</a:t>
              </a:r>
              <a:endParaRPr lang="nl-NL" sz="2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867888" y="3497483"/>
              <a:ext cx="954364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Naomi</a:t>
              </a:r>
            </a:p>
            <a:p>
              <a:pPr>
                <a:spcBef>
                  <a:spcPts val="0"/>
                </a:spcBef>
              </a:pPr>
              <a:r>
                <a:rPr lang="nl-NL" sz="2000" dirty="0" smtClean="0"/>
                <a:t>van As</a:t>
              </a:r>
              <a:endParaRPr lang="nl-NL" sz="2000" dirty="0"/>
            </a:p>
          </p:txBody>
        </p:sp>
      </p:grp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60000" y="1080000"/>
            <a:ext cx="8784001" cy="698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New plans of NL government about science organization...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0000" y="1728000"/>
            <a:ext cx="168828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2600" dirty="0" err="1" smtClean="0"/>
              <a:t>Metaphor</a:t>
            </a:r>
            <a:r>
              <a:rPr lang="nl-NL" sz="2600" dirty="0" smtClean="0"/>
              <a:t>:</a:t>
            </a:r>
            <a:endParaRPr lang="nl-NL" sz="2600" dirty="0"/>
          </a:p>
        </p:txBody>
      </p:sp>
      <p:sp>
        <p:nvSpPr>
          <p:cNvPr id="23" name="TextBox 22"/>
          <p:cNvSpPr txBox="1"/>
          <p:nvPr/>
        </p:nvSpPr>
        <p:spPr>
          <a:xfrm>
            <a:off x="437566" y="4849841"/>
            <a:ext cx="8430898" cy="49244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2600" i="1" dirty="0" smtClean="0"/>
              <a:t>Will this team become World Champions 2018? Hmm…</a:t>
            </a:r>
            <a:endParaRPr lang="en-US" sz="2600" i="1" dirty="0"/>
          </a:p>
        </p:txBody>
      </p:sp>
    </p:spTree>
    <p:extLst>
      <p:ext uri="{BB962C8B-B14F-4D97-AF65-F5344CB8AC3E}">
        <p14:creationId xmlns:p14="http://schemas.microsoft.com/office/powerpoint/2010/main" val="171264747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r>
              <a:rPr lang="en-US" sz="2600" dirty="0" smtClean="0"/>
              <a:t>The World of Mr. Descartes or </a:t>
            </a:r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r>
              <a:rPr lang="en-US" sz="2600" dirty="0" smtClean="0">
                <a:solidFill>
                  <a:srgbClr val="FF0000"/>
                </a:solidFill>
              </a:rPr>
              <a:t>the Treatise of Light </a:t>
            </a:r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r>
              <a:rPr lang="en-US" sz="2600" dirty="0" smtClean="0"/>
              <a:t>(1632 – 1664)</a:t>
            </a:r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endParaRPr lang="en-US" sz="2600" dirty="0"/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r>
              <a:rPr lang="en-US" sz="2600" dirty="0" smtClean="0"/>
              <a:t>+ What we see differs from </a:t>
            </a:r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r>
              <a:rPr lang="en-US" sz="2600" dirty="0" smtClean="0"/>
              <a:t>   what causes a phenomenon</a:t>
            </a:r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r>
              <a:rPr lang="en-US" sz="2600" dirty="0" smtClean="0"/>
              <a:t>+ Reflection, refraction at </a:t>
            </a:r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r>
              <a:rPr lang="en-US" sz="2600" dirty="0"/>
              <a:t> </a:t>
            </a:r>
            <a:r>
              <a:rPr lang="en-US" sz="2600" dirty="0" smtClean="0"/>
              <a:t>  interface [“Snell &amp; Descartes”]</a:t>
            </a:r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r>
              <a:rPr lang="en-US" sz="2600" dirty="0" smtClean="0"/>
              <a:t>- Light as infinitely fast bullets</a:t>
            </a:r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endParaRPr lang="en-US" sz="1300" dirty="0"/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endParaRPr lang="en-US" sz="600" dirty="0"/>
          </a:p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r>
              <a:rPr lang="en-US" sz="2400" dirty="0" smtClean="0"/>
              <a:t>“Postdoc” at Univ. </a:t>
            </a:r>
            <a:r>
              <a:rPr lang="en-US" sz="2400" dirty="0" err="1" smtClean="0"/>
              <a:t>Franeker</a:t>
            </a:r>
            <a:r>
              <a:rPr lang="en-US" sz="2400" dirty="0"/>
              <a:t> </a:t>
            </a:r>
            <a:endParaRPr lang="en-US" sz="2400" dirty="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0"/>
            <a:ext cx="8783637" cy="1079500"/>
          </a:xfrm>
        </p:spPr>
        <p:txBody>
          <a:bodyPr/>
          <a:lstStyle/>
          <a:p>
            <a:r>
              <a:rPr lang="en-GB" b="1" i="1" dirty="0" smtClean="0"/>
              <a:t>On shoulder of giants: Descartes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1" r="7672" b="4128"/>
          <a:stretch/>
        </p:blipFill>
        <p:spPr>
          <a:xfrm>
            <a:off x="5312834" y="1079500"/>
            <a:ext cx="3726884" cy="526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0324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59999" y="1080001"/>
            <a:ext cx="8784000" cy="4725714"/>
            <a:chOff x="359999" y="1080001"/>
            <a:chExt cx="8784000" cy="4725714"/>
          </a:xfrm>
        </p:grpSpPr>
        <p:sp>
          <p:nvSpPr>
            <p:cNvPr id="483330" name="Text Box 2"/>
            <p:cNvSpPr txBox="1">
              <a:spLocks noChangeArrowheads="1"/>
            </p:cNvSpPr>
            <p:nvPr/>
          </p:nvSpPr>
          <p:spPr bwMode="auto">
            <a:xfrm>
              <a:off x="359999" y="1080001"/>
              <a:ext cx="8784000" cy="47257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defTabSz="16668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defTabSz="16668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defTabSz="16668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defTabSz="16668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defTabSz="166688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defTabSz="1666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defTabSz="1666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defTabSz="1666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defTabSz="166688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ts val="0"/>
                </a:spcBef>
              </a:pPr>
              <a:endParaRPr lang="en-US" sz="2600" dirty="0" smtClean="0">
                <a:latin typeface="+mn-lt"/>
              </a:endParaRPr>
            </a:p>
            <a:p>
              <a:pPr algn="l">
                <a:spcBef>
                  <a:spcPts val="0"/>
                </a:spcBef>
              </a:pPr>
              <a:endParaRPr lang="en-US" sz="2600" dirty="0" smtClean="0">
                <a:latin typeface="+mn-lt"/>
              </a:endParaRPr>
            </a:p>
            <a:p>
              <a:pPr algn="l">
                <a:spcBef>
                  <a:spcPts val="0"/>
                </a:spcBef>
              </a:pPr>
              <a:endParaRPr lang="en-US" sz="2600" dirty="0">
                <a:latin typeface="+mn-lt"/>
              </a:endParaRPr>
            </a:p>
            <a:p>
              <a:pPr lvl="1" algn="l">
                <a:spcBef>
                  <a:spcPts val="0"/>
                </a:spcBef>
              </a:pPr>
              <a:r>
                <a:rPr lang="en-US" sz="2600" dirty="0" smtClean="0">
                  <a:latin typeface="+mn-lt"/>
                </a:rPr>
                <a:t>				tells </a:t>
              </a:r>
            </a:p>
            <a:p>
              <a:pPr algn="l">
                <a:spcBef>
                  <a:spcPts val="0"/>
                </a:spcBef>
              </a:pPr>
              <a:r>
                <a:rPr lang="en-US" sz="2600" dirty="0" smtClean="0">
                  <a:latin typeface="+mn-lt"/>
                </a:rPr>
                <a:t>football coach </a:t>
              </a:r>
            </a:p>
            <a:p>
              <a:pPr algn="l">
                <a:spcBef>
                  <a:spcPts val="0"/>
                </a:spcBef>
              </a:pPr>
              <a:endParaRPr lang="en-US" sz="2600" dirty="0" smtClean="0">
                <a:latin typeface="+mn-lt"/>
              </a:endParaRPr>
            </a:p>
            <a:p>
              <a:pPr algn="l">
                <a:spcBef>
                  <a:spcPts val="0"/>
                </a:spcBef>
              </a:pPr>
              <a:r>
                <a:rPr lang="en-US" sz="2600" dirty="0">
                  <a:latin typeface="+mn-lt"/>
                </a:rPr>
                <a:t>	</a:t>
              </a:r>
              <a:r>
                <a:rPr lang="en-US" sz="2600" dirty="0" smtClean="0">
                  <a:latin typeface="+mn-lt"/>
                </a:rPr>
                <a:t>					who to </a:t>
              </a:r>
            </a:p>
            <a:p>
              <a:pPr algn="l">
                <a:spcBef>
                  <a:spcPts val="0"/>
                </a:spcBef>
              </a:pPr>
              <a:r>
                <a:rPr lang="en-US" sz="2600" dirty="0">
                  <a:latin typeface="+mn-lt"/>
                </a:rPr>
                <a:t>	</a:t>
              </a:r>
              <a:r>
                <a:rPr lang="en-US" sz="2600" dirty="0" smtClean="0">
                  <a:latin typeface="+mn-lt"/>
                </a:rPr>
                <a:t>					select,</a:t>
              </a:r>
            </a:p>
            <a:p>
              <a:pPr algn="l">
                <a:spcBef>
                  <a:spcPts val="0"/>
                </a:spcBef>
              </a:pPr>
              <a:r>
                <a:rPr lang="en-US" sz="2600" dirty="0" smtClean="0">
                  <a:latin typeface="+mn-lt"/>
                </a:rPr>
                <a:t>&amp; team must be</a:t>
              </a:r>
            </a:p>
            <a:p>
              <a:pPr algn="l">
                <a:spcBef>
                  <a:spcPts val="0"/>
                </a:spcBef>
              </a:pPr>
              <a:r>
                <a:rPr lang="en-US" sz="2600" dirty="0" smtClean="0">
                  <a:latin typeface="+mn-lt"/>
                </a:rPr>
                <a:t>interdisciplinary</a:t>
              </a:r>
            </a:p>
            <a:p>
              <a:pPr algn="l">
                <a:spcBef>
                  <a:spcPts val="0"/>
                </a:spcBef>
              </a:pPr>
              <a:r>
                <a:rPr lang="en-US" sz="2600" dirty="0" smtClean="0">
                  <a:latin typeface="+mn-lt"/>
                </a:rPr>
                <a:t>(swim, judo, ..)</a:t>
              </a:r>
            </a:p>
            <a:p>
              <a:pPr algn="l">
                <a:spcBef>
                  <a:spcPts val="0"/>
                </a:spcBef>
              </a:pPr>
              <a:endParaRPr lang="en-US" sz="2600" dirty="0">
                <a:latin typeface="+mn-lt"/>
              </a:endParaRPr>
            </a:p>
          </p:txBody>
        </p:sp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79" t="4110" r="44208" b="66746"/>
            <a:stretch/>
          </p:blipFill>
          <p:spPr bwMode="auto">
            <a:xfrm>
              <a:off x="360000" y="1553324"/>
              <a:ext cx="983772" cy="118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89" r="30994"/>
            <a:stretch/>
          </p:blipFill>
          <p:spPr bwMode="auto">
            <a:xfrm>
              <a:off x="360000" y="3130432"/>
              <a:ext cx="874868" cy="118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8333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31177" y="0"/>
            <a:ext cx="8711223" cy="1059543"/>
          </a:xfrm>
          <a:noFill/>
          <a:ln/>
        </p:spPr>
        <p:txBody>
          <a:bodyPr/>
          <a:lstStyle/>
          <a:p>
            <a:r>
              <a:rPr lang="en-US" b="1" i="1" dirty="0"/>
              <a:t>3</a:t>
            </a:r>
            <a:r>
              <a:rPr lang="en-US" b="1" i="1" dirty="0" smtClean="0"/>
              <a:t>: Near-future science policy</a:t>
            </a:r>
            <a:endParaRPr lang="en-US" b="1" i="1" dirty="0"/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60000" y="1080000"/>
            <a:ext cx="8784001" cy="698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Metaphor transposed to the French situation…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777816" y="1193680"/>
            <a:ext cx="6322639" cy="4450624"/>
            <a:chOff x="2690732" y="1890352"/>
            <a:chExt cx="6322639" cy="4450624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0732" y="1890352"/>
              <a:ext cx="6322639" cy="4450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873658" y="3406107"/>
              <a:ext cx="1396536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Laure </a:t>
              </a:r>
            </a:p>
            <a:p>
              <a:pPr>
                <a:spcBef>
                  <a:spcPts val="0"/>
                </a:spcBef>
              </a:pPr>
              <a:r>
                <a:rPr lang="nl-NL" sz="2000" dirty="0" err="1" smtClean="0"/>
                <a:t>Manaudou</a:t>
              </a:r>
              <a:endParaRPr lang="nl-NL" sz="2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125134" y="2397362"/>
              <a:ext cx="1096774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Bernard</a:t>
              </a:r>
            </a:p>
            <a:p>
              <a:pPr>
                <a:spcBef>
                  <a:spcPts val="0"/>
                </a:spcBef>
              </a:pPr>
              <a:r>
                <a:rPr lang="nl-NL" sz="2000" dirty="0" err="1" smtClean="0"/>
                <a:t>Hinault</a:t>
              </a:r>
              <a:endParaRPr lang="nl-NL" sz="20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110568" y="5579348"/>
              <a:ext cx="1554080" cy="400110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Teddy </a:t>
              </a:r>
              <a:r>
                <a:rPr lang="nl-NL" sz="2000" dirty="0" err="1" smtClean="0"/>
                <a:t>Riner</a:t>
              </a:r>
              <a:endParaRPr lang="nl-NL" sz="20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17831" y="4186563"/>
              <a:ext cx="978345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/>
                <a:t>Tessa</a:t>
              </a:r>
            </a:p>
            <a:p>
              <a:pPr>
                <a:spcBef>
                  <a:spcPts val="0"/>
                </a:spcBef>
              </a:pPr>
              <a:r>
                <a:rPr lang="nl-NL" sz="2000" dirty="0" err="1" smtClean="0"/>
                <a:t>Worley</a:t>
              </a:r>
              <a:endParaRPr lang="nl-NL" sz="2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201886" y="2002426"/>
              <a:ext cx="1268297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err="1" smtClean="0"/>
                <a:t>Karim</a:t>
              </a:r>
              <a:endParaRPr lang="nl-NL" sz="2000" dirty="0" smtClean="0"/>
            </a:p>
            <a:p>
              <a:pPr>
                <a:spcBef>
                  <a:spcPts val="0"/>
                </a:spcBef>
              </a:pPr>
              <a:r>
                <a:rPr lang="nl-NL" sz="2000" dirty="0" err="1" smtClean="0"/>
                <a:t>Benzema</a:t>
              </a:r>
              <a:endParaRPr lang="nl-NL" sz="2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88621" y="3480348"/>
              <a:ext cx="926857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Michel</a:t>
              </a:r>
            </a:p>
            <a:p>
              <a:pPr>
                <a:spcBef>
                  <a:spcPts val="0"/>
                </a:spcBef>
              </a:pPr>
              <a:r>
                <a:rPr lang="nl-NL" sz="2000" dirty="0" err="1" smtClean="0"/>
                <a:t>Platini</a:t>
              </a:r>
              <a:endParaRPr lang="nl-NL" sz="2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63631" y="2017751"/>
              <a:ext cx="968535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err="1" smtClean="0"/>
                <a:t>Franck</a:t>
              </a:r>
              <a:endParaRPr lang="nl-NL" sz="2000" dirty="0" smtClean="0"/>
            </a:p>
            <a:p>
              <a:pPr>
                <a:spcBef>
                  <a:spcPts val="0"/>
                </a:spcBef>
              </a:pPr>
              <a:r>
                <a:rPr lang="nl-NL" sz="2000" dirty="0" err="1" smtClean="0"/>
                <a:t>Ribéry</a:t>
              </a:r>
              <a:endParaRPr lang="nl-NL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96517" y="4162634"/>
              <a:ext cx="1338828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René</a:t>
              </a:r>
            </a:p>
            <a:p>
              <a:pPr>
                <a:spcBef>
                  <a:spcPts val="0"/>
                </a:spcBef>
              </a:pPr>
              <a:r>
                <a:rPr lang="nl-NL" sz="2000" dirty="0" smtClean="0"/>
                <a:t>Descartes</a:t>
              </a:r>
              <a:endParaRPr lang="nl-NL" sz="2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447044" y="2648658"/>
              <a:ext cx="1268297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Martin </a:t>
              </a:r>
            </a:p>
            <a:p>
              <a:pPr>
                <a:spcBef>
                  <a:spcPts val="0"/>
                </a:spcBef>
              </a:pPr>
              <a:r>
                <a:rPr lang="nl-NL" sz="2000" dirty="0" err="1" smtClean="0"/>
                <a:t>Fourcade</a:t>
              </a:r>
              <a:endParaRPr lang="nl-NL" sz="2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613241" y="2619630"/>
              <a:ext cx="782587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smtClean="0"/>
                <a:t>Alain</a:t>
              </a:r>
            </a:p>
            <a:p>
              <a:pPr>
                <a:spcBef>
                  <a:spcPts val="0"/>
                </a:spcBef>
              </a:pPr>
              <a:r>
                <a:rPr lang="nl-NL" sz="2000" dirty="0" smtClean="0"/>
                <a:t>Prost</a:t>
              </a:r>
              <a:endParaRPr lang="nl-NL" sz="2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07004" y="3453941"/>
              <a:ext cx="1553630" cy="707886"/>
            </a:xfrm>
            <a:prstGeom prst="rect">
              <a:avLst/>
            </a:prstGeom>
            <a:solidFill>
              <a:srgbClr val="339933"/>
            </a:solidFill>
          </p:spPr>
          <p:txBody>
            <a:bodyPr wrap="non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nl-NL" sz="2000" dirty="0" err="1"/>
                <a:t>Stephane</a:t>
              </a:r>
              <a:endParaRPr lang="nl-NL" sz="2000" dirty="0"/>
            </a:p>
            <a:p>
              <a:pPr>
                <a:spcBef>
                  <a:spcPts val="0"/>
                </a:spcBef>
              </a:pPr>
              <a:r>
                <a:rPr lang="nl-NL" sz="2000" dirty="0" err="1"/>
                <a:t>Peterhansel</a:t>
              </a:r>
              <a:endParaRPr lang="nl-NL" sz="2000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6141" y="5700190"/>
            <a:ext cx="8129148" cy="49244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2600" dirty="0"/>
              <a:t>So I am curious </a:t>
            </a:r>
            <a:r>
              <a:rPr lang="en-US" sz="2600" dirty="0" smtClean="0"/>
              <a:t>to learn about French science policy?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5405980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On the shoulders of giants </a:t>
            </a:r>
            <a:r>
              <a:rPr lang="en-US" sz="2600" dirty="0" err="1" smtClean="0"/>
              <a:t>D&amp;H</a:t>
            </a: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lvl="0" algn="l" defTabSz="914400">
              <a:spcBef>
                <a:spcPct val="0"/>
              </a:spcBef>
              <a:spcAft>
                <a:spcPts val="300"/>
              </a:spcAft>
              <a:buSzPct val="75000"/>
              <a:buBlip>
                <a:blip r:embed="rId3"/>
              </a:buBlip>
            </a:pPr>
            <a:r>
              <a:rPr lang="en-US" sz="2600" dirty="0" smtClean="0">
                <a:solidFill>
                  <a:srgbClr val="000000"/>
                </a:solidFill>
              </a:rPr>
              <a:t> See through an opaque screen</a:t>
            </a:r>
            <a:endParaRPr lang="en-US" sz="2600" dirty="0">
              <a:solidFill>
                <a:srgbClr val="000000"/>
              </a:solidFill>
            </a:endParaRP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</a:t>
            </a:r>
            <a:r>
              <a:rPr lang="en-US" sz="2600" dirty="0"/>
              <a:t>When are photons emitted</a:t>
            </a: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Which inspiration from France?</a:t>
            </a: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FF0000"/>
                </a:solidFill>
              </a:rPr>
              <a:t>Many thanks</a:t>
            </a:r>
            <a:endParaRPr lang="en-US" sz="2600" dirty="0">
              <a:solidFill>
                <a:srgbClr val="FF0000"/>
              </a:solidFill>
            </a:endParaRP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2600" dirty="0"/>
          </a:p>
        </p:txBody>
      </p:sp>
      <p:pic>
        <p:nvPicPr>
          <p:cNvPr id="6" name="Picture 7" descr="Asterix-et-Obeli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370" y="1335314"/>
            <a:ext cx="2586197" cy="255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0"/>
            <a:ext cx="8783637" cy="1079500"/>
          </a:xfrm>
        </p:spPr>
        <p:txBody>
          <a:bodyPr/>
          <a:lstStyle/>
          <a:p>
            <a:r>
              <a:rPr lang="en-GB" b="1" i="1" dirty="0" smtClean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51400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9999" y="1"/>
            <a:ext cx="8784000" cy="1079500"/>
          </a:xfrm>
        </p:spPr>
        <p:txBody>
          <a:bodyPr/>
          <a:lstStyle/>
          <a:p>
            <a:r>
              <a:rPr lang="en-GB" b="1" i="1" dirty="0" smtClean="0"/>
              <a:t>Many thanks to the COPS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Allard Mosk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Pepijn Pinkse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Ad Lagendijk</a:t>
            </a: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8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Cock Harteveld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Nilda Rijpma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Marlon Gomperts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8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err="1" smtClean="0"/>
              <a:t>Lyuba</a:t>
            </a:r>
            <a:r>
              <a:rPr lang="en-US" sz="2300" dirty="0" smtClean="0"/>
              <a:t> Amitonova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/>
              <a:t>Henri </a:t>
            </a:r>
            <a:r>
              <a:rPr lang="en-US" sz="2300" dirty="0" err="1" smtClean="0"/>
              <a:t>Thyrrestrup</a:t>
            </a: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/>
              <a:t>Emre </a:t>
            </a:r>
            <a:r>
              <a:rPr lang="en-US" sz="2300" dirty="0" err="1" smtClean="0"/>
              <a:t>Yüce</a:t>
            </a: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Devashish, Bas Goorden, Diana Grishina, Jin Lian, </a:t>
            </a:r>
            <a:r>
              <a:rPr lang="en-US" sz="2300" dirty="0" smtClean="0"/>
              <a:t>Evangelos </a:t>
            </a:r>
            <a:r>
              <a:rPr lang="en-US" sz="2300" dirty="0" smtClean="0"/>
              <a:t>Marakis, </a:t>
            </a:r>
            <a:r>
              <a:rPr lang="en-US" sz="2300" dirty="0" err="1" smtClean="0"/>
              <a:t>Maryna</a:t>
            </a:r>
            <a:r>
              <a:rPr lang="en-US" sz="2300" dirty="0" smtClean="0"/>
              <a:t> Meretska, Femi Ojambati, Andreas </a:t>
            </a:r>
            <a:r>
              <a:rPr lang="en-US" sz="2300" dirty="0" smtClean="0"/>
              <a:t>Schulz, </a:t>
            </a:r>
            <a:r>
              <a:rPr lang="en-US" sz="2300" dirty="0" smtClean="0"/>
              <a:t>Sergei Sokolov, Tristan Tentrup, Tom Wolterink, Hasan Yilmaz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1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Jeroen Bosch, Jan </a:t>
            </a:r>
            <a:r>
              <a:rPr lang="en-US" sz="2300" dirty="0" smtClean="0"/>
              <a:t>Hofste, Rik de Ruiter</a:t>
            </a:r>
            <a:endParaRPr lang="en-US" sz="2300" dirty="0" smtClean="0"/>
          </a:p>
        </p:txBody>
      </p:sp>
      <p:pic>
        <p:nvPicPr>
          <p:cNvPr id="5134" name="Picture 22" descr="COPS_logo_lydi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969396"/>
              </a:clrFrom>
              <a:clrTo>
                <a:srgbClr val="96939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291" y="0"/>
            <a:ext cx="995131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t="19941" r="6216" b="20297"/>
          <a:stretch/>
        </p:blipFill>
        <p:spPr>
          <a:xfrm>
            <a:off x="2730954" y="1137556"/>
            <a:ext cx="6398532" cy="277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058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81" y="4518469"/>
            <a:ext cx="828000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9999" y="1"/>
            <a:ext cx="8784000" cy="1079500"/>
          </a:xfrm>
        </p:spPr>
        <p:txBody>
          <a:bodyPr/>
          <a:lstStyle/>
          <a:p>
            <a:r>
              <a:rPr lang="en-GB" b="1" i="1" dirty="0" smtClean="0"/>
              <a:t>Thanks: PhDs, postdocs, techs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/>
              <a:t>Elahe </a:t>
            </a:r>
            <a:r>
              <a:rPr lang="en-US" sz="2300" dirty="0" smtClean="0"/>
              <a:t>Yeganegi, Simon Huisman, Duygu Akbulut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Emre </a:t>
            </a:r>
            <a:r>
              <a:rPr lang="en-US" sz="2300" dirty="0" err="1" smtClean="0"/>
              <a:t>Yüce</a:t>
            </a:r>
            <a:r>
              <a:rPr lang="en-US" sz="2300" dirty="0" smtClean="0"/>
              <a:t>, Merel Leistikow, Alex </a:t>
            </a:r>
            <a:r>
              <a:rPr lang="en-US" sz="2300" dirty="0" err="1" smtClean="0"/>
              <a:t>Hartsuiker</a:t>
            </a:r>
            <a:r>
              <a:rPr lang="en-US" sz="2300" dirty="0" smtClean="0"/>
              <a:t> </a:t>
            </a: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Bart Husken, Leon Woldering, Philip Harding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Tijmen Euser, </a:t>
            </a:r>
            <a:r>
              <a:rPr lang="en-US" sz="2300" dirty="0" err="1" smtClean="0"/>
              <a:t>Floris</a:t>
            </a:r>
            <a:r>
              <a:rPr lang="en-US" sz="2300" dirty="0" smtClean="0"/>
              <a:t> van Driel, Ivan </a:t>
            </a:r>
            <a:r>
              <a:rPr lang="en-US" sz="2300" dirty="0" err="1"/>
              <a:t>Nikolaev</a:t>
            </a: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b="1" dirty="0"/>
              <a:t>Femius Koenderink</a:t>
            </a:r>
            <a:r>
              <a:rPr lang="en-US" sz="2300" dirty="0"/>
              <a:t>, </a:t>
            </a:r>
            <a:r>
              <a:rPr lang="en-US" sz="2300" dirty="0" smtClean="0"/>
              <a:t>Lydia </a:t>
            </a:r>
            <a:r>
              <a:rPr lang="en-US" sz="2300" dirty="0" err="1" smtClean="0"/>
              <a:t>Bechger</a:t>
            </a:r>
            <a:r>
              <a:rPr lang="en-US" sz="2300" dirty="0" smtClean="0"/>
              <a:t>,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Jaime Gomez Rivas, </a:t>
            </a:r>
            <a:r>
              <a:rPr lang="en-US" sz="2300" dirty="0" err="1" smtClean="0"/>
              <a:t>Mischa</a:t>
            </a:r>
            <a:r>
              <a:rPr lang="en-US" sz="2300" dirty="0" smtClean="0"/>
              <a:t> </a:t>
            </a:r>
            <a:r>
              <a:rPr lang="en-US" sz="2300" dirty="0" err="1" smtClean="0"/>
              <a:t>Megens</a:t>
            </a:r>
            <a:endParaRPr lang="en-US" sz="2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Georgios Ctistis, Vanessa Leung,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Jacopo </a:t>
            </a:r>
            <a:r>
              <a:rPr lang="en-US" sz="2300" dirty="0" err="1" smtClean="0"/>
              <a:t>Bertolotti</a:t>
            </a:r>
            <a:r>
              <a:rPr lang="en-US" sz="2300" dirty="0" smtClean="0"/>
              <a:t>, Willem </a:t>
            </a:r>
            <a:r>
              <a:rPr lang="en-US" sz="2300" dirty="0"/>
              <a:t>Tjerkstra, </a:t>
            </a:r>
            <a:endParaRPr lang="en-US" sz="2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err="1" smtClean="0"/>
              <a:t>Danang</a:t>
            </a:r>
            <a:r>
              <a:rPr lang="en-US" sz="2300" dirty="0" smtClean="0"/>
              <a:t> </a:t>
            </a:r>
            <a:r>
              <a:rPr lang="en-US" sz="2300" dirty="0" err="1" smtClean="0"/>
              <a:t>Birowosuto</a:t>
            </a:r>
            <a:r>
              <a:rPr lang="en-US" sz="2300" dirty="0" smtClean="0"/>
              <a:t>, Peter </a:t>
            </a:r>
            <a:r>
              <a:rPr lang="en-US" sz="2300" dirty="0" err="1"/>
              <a:t>Lodahl</a:t>
            </a:r>
            <a:r>
              <a:rPr lang="en-US" sz="2300" dirty="0"/>
              <a:t>, </a:t>
            </a:r>
            <a:endParaRPr lang="en-US" sz="2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Patrick Johnson, Henry </a:t>
            </a:r>
            <a:r>
              <a:rPr lang="en-US" sz="2300" dirty="0" err="1" smtClean="0"/>
              <a:t>Schriemer</a:t>
            </a:r>
            <a:r>
              <a:rPr lang="en-US" sz="2300" dirty="0" smtClean="0"/>
              <a:t>, </a:t>
            </a:r>
            <a:endParaRPr lang="en-US" sz="2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err="1" smtClean="0"/>
              <a:t>Arnout</a:t>
            </a:r>
            <a:r>
              <a:rPr lang="en-US" sz="2300" dirty="0" smtClean="0"/>
              <a:t> </a:t>
            </a:r>
            <a:r>
              <a:rPr lang="en-US" sz="2300" dirty="0" err="1" smtClean="0"/>
              <a:t>Imhof</a:t>
            </a:r>
            <a:endParaRPr lang="en-US" sz="2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Hannie </a:t>
            </a:r>
            <a:r>
              <a:rPr lang="en-US" sz="2300" dirty="0" err="1"/>
              <a:t>vd</a:t>
            </a:r>
            <a:r>
              <a:rPr lang="en-US" sz="2300" dirty="0"/>
              <a:t> </a:t>
            </a:r>
            <a:r>
              <a:rPr lang="en-US" sz="2300" dirty="0" smtClean="0"/>
              <a:t>Broek, Judith </a:t>
            </a:r>
            <a:r>
              <a:rPr lang="en-US" sz="2300" dirty="0" err="1" smtClean="0"/>
              <a:t>Wijnhoven</a:t>
            </a:r>
            <a:r>
              <a:rPr lang="en-US" sz="2300" dirty="0" smtClean="0"/>
              <a:t>,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Carlos van Kats</a:t>
            </a:r>
            <a:endParaRPr lang="en-US" sz="2300" dirty="0"/>
          </a:p>
        </p:txBody>
      </p:sp>
      <p:pic>
        <p:nvPicPr>
          <p:cNvPr id="5137" name="Picture 18" descr="simon_huisman's pictu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" t="5240" r="18093" b="30661"/>
          <a:stretch/>
        </p:blipFill>
        <p:spPr bwMode="auto">
          <a:xfrm>
            <a:off x="7356535" y="1079500"/>
            <a:ext cx="631155" cy="8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" r="-2928" b="13612"/>
          <a:stretch>
            <a:fillRect/>
          </a:stretch>
        </p:blipFill>
        <p:spPr bwMode="auto">
          <a:xfrm>
            <a:off x="8510401" y="1907500"/>
            <a:ext cx="667698" cy="8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4" r="23997" b="33725"/>
          <a:stretch/>
        </p:blipFill>
        <p:spPr bwMode="auto">
          <a:xfrm>
            <a:off x="8550296" y="1079500"/>
            <a:ext cx="632162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026" y="1079500"/>
            <a:ext cx="643108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" t="4106" r="13628" b="19874"/>
          <a:stretch/>
        </p:blipFill>
        <p:spPr bwMode="auto">
          <a:xfrm>
            <a:off x="6721026" y="5497961"/>
            <a:ext cx="859050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81" y="1904887"/>
            <a:ext cx="621000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026" y="1907500"/>
            <a:ext cx="683300" cy="8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4" descr="lodahl_dtu_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1" b="6204"/>
          <a:stretch>
            <a:fillRect/>
          </a:stretch>
        </p:blipFill>
        <p:spPr bwMode="auto">
          <a:xfrm>
            <a:off x="6731967" y="4512683"/>
            <a:ext cx="796678" cy="8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2" t="7464" r="9524"/>
          <a:stretch/>
        </p:blipFill>
        <p:spPr>
          <a:xfrm>
            <a:off x="6717453" y="3542315"/>
            <a:ext cx="675012" cy="828000"/>
          </a:xfrm>
          <a:prstGeom prst="rect">
            <a:avLst/>
          </a:prstGeom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807" y="1079500"/>
            <a:ext cx="594874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4" b="18365"/>
          <a:stretch/>
        </p:blipFill>
        <p:spPr bwMode="auto">
          <a:xfrm>
            <a:off x="7370589" y="2735500"/>
            <a:ext cx="671076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5" r="17347" b="7509"/>
          <a:stretch/>
        </p:blipFill>
        <p:spPr bwMode="auto">
          <a:xfrm>
            <a:off x="7370687" y="1907500"/>
            <a:ext cx="607120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9" r="8881" b="26210"/>
          <a:stretch/>
        </p:blipFill>
        <p:spPr bwMode="auto">
          <a:xfrm>
            <a:off x="6725609" y="2732887"/>
            <a:ext cx="659494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103" y="3546373"/>
            <a:ext cx="613763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7" r="9730"/>
          <a:stretch/>
        </p:blipFill>
        <p:spPr>
          <a:xfrm>
            <a:off x="7998866" y="2728829"/>
            <a:ext cx="587844" cy="828000"/>
          </a:xfrm>
          <a:prstGeom prst="rect">
            <a:avLst/>
          </a:prstGeom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3" t="15619" r="28666" b="25714"/>
          <a:stretch/>
        </p:blipFill>
        <p:spPr bwMode="auto">
          <a:xfrm>
            <a:off x="7471743" y="4512683"/>
            <a:ext cx="569922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9" b="21809"/>
          <a:stretch/>
        </p:blipFill>
        <p:spPr bwMode="auto">
          <a:xfrm>
            <a:off x="7522018" y="5497961"/>
            <a:ext cx="611167" cy="8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1628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9999" y="1"/>
            <a:ext cx="8784000" cy="1079500"/>
          </a:xfrm>
        </p:spPr>
        <p:txBody>
          <a:bodyPr/>
          <a:lstStyle/>
          <a:p>
            <a:r>
              <a:rPr lang="en-GB" b="1" i="1" dirty="0" smtClean="0"/>
              <a:t>Applied Nanophotonics Twente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Close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collaboration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of 6 research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Chairs in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MESA+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Institute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~75 people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largest NL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err="1" smtClean="0"/>
              <a:t>nano</a:t>
            </a:r>
            <a:r>
              <a:rPr lang="en-US" sz="2300" dirty="0" smtClean="0"/>
              <a:t>-optics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community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Shown here on 2014 Workshop in </a:t>
            </a:r>
            <a:r>
              <a:rPr lang="en-US" sz="2300" dirty="0" err="1" smtClean="0"/>
              <a:t>Tecklenburg</a:t>
            </a:r>
            <a:r>
              <a:rPr lang="en-US" sz="2300" dirty="0" smtClean="0"/>
              <a:t> (D)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" b="2239"/>
          <a:stretch/>
        </p:blipFill>
        <p:spPr>
          <a:xfrm>
            <a:off x="2293257" y="1079500"/>
            <a:ext cx="6850742" cy="458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69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9999" y="1"/>
            <a:ext cx="8784000" cy="1079500"/>
          </a:xfrm>
        </p:spPr>
        <p:txBody>
          <a:bodyPr/>
          <a:lstStyle/>
          <a:p>
            <a:r>
              <a:rPr lang="en-GB" b="1" i="1" dirty="0" smtClean="0"/>
              <a:t>Thanks: collaborating teams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/>
              <a:t>Jean-Michel Gérard (</a:t>
            </a:r>
            <a:r>
              <a:rPr lang="en-US" sz="2300" dirty="0" err="1" smtClean="0"/>
              <a:t>CEA</a:t>
            </a:r>
            <a:r>
              <a:rPr lang="en-US" sz="2300" dirty="0" smtClean="0"/>
              <a:t>/</a:t>
            </a:r>
            <a:r>
              <a:rPr lang="en-US" sz="2300" dirty="0" err="1" smtClean="0"/>
              <a:t>UJF</a:t>
            </a:r>
            <a:r>
              <a:rPr lang="en-US" sz="2300" dirty="0" smtClean="0"/>
              <a:t> </a:t>
            </a:r>
            <a:r>
              <a:rPr lang="en-US" sz="2300" dirty="0"/>
              <a:t>France)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10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Jaap van der Vegt, Klaus Boller (UT</a:t>
            </a:r>
            <a:r>
              <a:rPr lang="en-US" sz="2300" dirty="0"/>
              <a:t>)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Jurriaan Huskens, Julius Vancso (UT)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Christian Blum (UT)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Vinod Subramaniam (Amolf)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err="1"/>
              <a:t>Meint</a:t>
            </a:r>
            <a:r>
              <a:rPr lang="en-US" sz="2300" dirty="0"/>
              <a:t> Smit (TUE)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Martijn </a:t>
            </a:r>
            <a:r>
              <a:rPr lang="en-US" sz="2300" dirty="0" err="1" smtClean="0"/>
              <a:t>Wubs</a:t>
            </a:r>
            <a:r>
              <a:rPr lang="en-US" sz="2300" dirty="0" smtClean="0"/>
              <a:t> (DTU Denmark)</a:t>
            </a: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err="1" smtClean="0"/>
              <a:t>Arie</a:t>
            </a:r>
            <a:r>
              <a:rPr lang="en-US" sz="2300" dirty="0" smtClean="0"/>
              <a:t> den </a:t>
            </a:r>
            <a:r>
              <a:rPr lang="en-US" sz="2300" dirty="0" err="1" smtClean="0"/>
              <a:t>Boef</a:t>
            </a:r>
            <a:r>
              <a:rPr lang="en-US" sz="2300" dirty="0" smtClean="0"/>
              <a:t>, Jo Finders (</a:t>
            </a:r>
            <a:r>
              <a:rPr lang="en-US" sz="2300" dirty="0" err="1" smtClean="0"/>
              <a:t>ASML</a:t>
            </a:r>
            <a:r>
              <a:rPr lang="en-US" sz="2300" dirty="0" smtClean="0"/>
              <a:t>)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Wilbert </a:t>
            </a:r>
            <a:r>
              <a:rPr lang="en-US" sz="2300" dirty="0" err="1"/>
              <a:t>IJzerman</a:t>
            </a:r>
            <a:r>
              <a:rPr lang="en-US" sz="2300" dirty="0"/>
              <a:t> &amp; </a:t>
            </a:r>
            <a:r>
              <a:rPr lang="en-US" sz="2300" dirty="0" smtClean="0"/>
              <a:t>Teus </a:t>
            </a:r>
            <a:r>
              <a:rPr lang="en-US" sz="2300" dirty="0"/>
              <a:t>Tukker </a:t>
            </a:r>
            <a:r>
              <a:rPr lang="en-US" sz="2300" dirty="0" smtClean="0"/>
              <a:t>(Philips Lighting)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Fred </a:t>
            </a:r>
            <a:r>
              <a:rPr lang="en-US" sz="2300" dirty="0" err="1" smtClean="0"/>
              <a:t>Roozeboom</a:t>
            </a:r>
            <a:r>
              <a:rPr lang="en-US" sz="2300" dirty="0" smtClean="0"/>
              <a:t>, Henri Werij (</a:t>
            </a:r>
            <a:r>
              <a:rPr lang="en-US" sz="2300" dirty="0" err="1" smtClean="0"/>
              <a:t>TNO</a:t>
            </a:r>
            <a:r>
              <a:rPr lang="en-US" sz="2300" dirty="0" smtClean="0"/>
              <a:t>)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Alfredo de Rossi (Thales France)</a:t>
            </a: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1300" dirty="0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8" r="13546" b="8147"/>
          <a:stretch/>
        </p:blipFill>
        <p:spPr bwMode="auto">
          <a:xfrm>
            <a:off x="7341102" y="2712673"/>
            <a:ext cx="784573" cy="98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8" t="5555" r="23969" b="18979"/>
          <a:stretch/>
        </p:blipFill>
        <p:spPr bwMode="auto">
          <a:xfrm>
            <a:off x="6649967" y="3218587"/>
            <a:ext cx="739800" cy="9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3" descr="D:\_Vos\papers\2013\ApplOpt_diffuse_trans_polydisp_philips_willem\pers\OPN\WilbertIJzerma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1" t="26618" r="23150" b="23886"/>
          <a:stretch/>
        </p:blipFill>
        <p:spPr bwMode="auto">
          <a:xfrm>
            <a:off x="7743233" y="4245320"/>
            <a:ext cx="725673" cy="9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D:\_Vos\papers\2013\ApplOpt_diffuse_trans_polydisp_philips_willem\pers\OPN\TeusTukker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6" t="9869" b="12469"/>
          <a:stretch/>
        </p:blipFill>
        <p:spPr bwMode="auto">
          <a:xfrm>
            <a:off x="6991151" y="4245320"/>
            <a:ext cx="724943" cy="9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t="7263" r="38064" b="18125"/>
          <a:stretch/>
        </p:blipFill>
        <p:spPr bwMode="auto">
          <a:xfrm>
            <a:off x="7693196" y="1724187"/>
            <a:ext cx="719818" cy="99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0" r="7333" b="9879"/>
          <a:stretch/>
        </p:blipFill>
        <p:spPr bwMode="auto">
          <a:xfrm>
            <a:off x="6600103" y="1108528"/>
            <a:ext cx="1062057" cy="1344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5" t="8889" r="19524" b="19587"/>
          <a:stretch/>
        </p:blipFill>
        <p:spPr bwMode="auto">
          <a:xfrm>
            <a:off x="8125802" y="2714187"/>
            <a:ext cx="667909" cy="99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r="10199" b="16056"/>
          <a:stretch/>
        </p:blipFill>
        <p:spPr bwMode="auto">
          <a:xfrm>
            <a:off x="6606407" y="5226049"/>
            <a:ext cx="783360" cy="99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 t="6578" r="19363" b="21751"/>
          <a:stretch/>
        </p:blipFill>
        <p:spPr bwMode="auto">
          <a:xfrm>
            <a:off x="8429088" y="1724187"/>
            <a:ext cx="722432" cy="99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8832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9999" y="1"/>
            <a:ext cx="8784000" cy="1079500"/>
          </a:xfrm>
        </p:spPr>
        <p:txBody>
          <a:bodyPr/>
          <a:lstStyle/>
          <a:p>
            <a:r>
              <a:rPr lang="en-GB" b="1" i="1" dirty="0" smtClean="0"/>
              <a:t>Thanks: mentors &amp; advisors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600" dirty="0" smtClean="0"/>
              <a:t>Ad Lagendijk</a:t>
            </a:r>
            <a:r>
              <a:rPr lang="en-US" sz="2600" dirty="0"/>
              <a:t>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600" dirty="0" smtClean="0"/>
              <a:t>for lessons on light scattering,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600" dirty="0" smtClean="0"/>
              <a:t>great physics &amp; how to present it,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600" dirty="0" smtClean="0"/>
              <a:t>society in general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6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600" dirty="0" smtClean="0"/>
              <a:t>Ho-</a:t>
            </a:r>
            <a:r>
              <a:rPr lang="en-US" sz="2600" dirty="0" err="1" smtClean="0"/>
              <a:t>kwang</a:t>
            </a:r>
            <a:r>
              <a:rPr lang="en-US" sz="2600" dirty="0" smtClean="0"/>
              <a:t> </a:t>
            </a:r>
            <a:r>
              <a:rPr lang="en-US" sz="2600" dirty="0"/>
              <a:t>Mao </a:t>
            </a:r>
            <a:r>
              <a:rPr lang="en-US" sz="2600" dirty="0" smtClean="0"/>
              <a:t>&amp; Russell Hemley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600" dirty="0" smtClean="0"/>
              <a:t>(Carnegie, Washington) for showing a 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600" dirty="0" smtClean="0"/>
              <a:t>naïve young postdoc true excellence</a:t>
            </a:r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000" dirty="0" smtClean="0"/>
              <a:t>[HM: 4 Natl. </a:t>
            </a:r>
            <a:r>
              <a:rPr lang="en-US" sz="2000" dirty="0" err="1" smtClean="0"/>
              <a:t>Acad</a:t>
            </a:r>
            <a:r>
              <a:rPr lang="en-US" sz="2000" dirty="0" smtClean="0"/>
              <a:t>.+46 </a:t>
            </a:r>
            <a:r>
              <a:rPr lang="en-US" sz="2000" dirty="0" err="1" smtClean="0"/>
              <a:t>Science+20</a:t>
            </a:r>
            <a:r>
              <a:rPr lang="en-US" sz="2000" dirty="0" smtClean="0"/>
              <a:t> </a:t>
            </a:r>
            <a:r>
              <a:rPr lang="en-US" sz="2000" dirty="0" err="1" smtClean="0"/>
              <a:t>Nature+66</a:t>
            </a:r>
            <a:r>
              <a:rPr lang="en-US" sz="2000" dirty="0" smtClean="0"/>
              <a:t> </a:t>
            </a:r>
            <a:r>
              <a:rPr lang="en-US" sz="2000" dirty="0" err="1" smtClean="0"/>
              <a:t>PRL</a:t>
            </a:r>
            <a:r>
              <a:rPr lang="en-US" sz="2000" dirty="0" smtClean="0"/>
              <a:t>]</a:t>
            </a:r>
            <a:endParaRPr lang="en-US" sz="20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 smtClean="0"/>
          </a:p>
        </p:txBody>
      </p:sp>
      <p:pic>
        <p:nvPicPr>
          <p:cNvPr id="5130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388" y="1173598"/>
            <a:ext cx="1015164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3" t="3009" r="23946" b="7494"/>
          <a:stretch/>
        </p:blipFill>
        <p:spPr bwMode="auto">
          <a:xfrm>
            <a:off x="6554388" y="3617188"/>
            <a:ext cx="1145758" cy="13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2" t="8747" r="20243" b="11838"/>
          <a:stretch/>
        </p:blipFill>
        <p:spPr bwMode="auto">
          <a:xfrm>
            <a:off x="7779654" y="3617188"/>
            <a:ext cx="1261610" cy="13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49880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9999" y="1"/>
            <a:ext cx="8784000" cy="1079500"/>
          </a:xfrm>
        </p:spPr>
        <p:txBody>
          <a:bodyPr/>
          <a:lstStyle/>
          <a:p>
            <a:r>
              <a:rPr lang="en-GB" b="1" i="1" dirty="0" smtClean="0"/>
              <a:t>Thanks: funding agents &amp; institute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/>
          </a:p>
          <a:p>
            <a:pPr algn="l">
              <a:spcBef>
                <a:spcPct val="0"/>
              </a:spcBef>
              <a:spcAft>
                <a:spcPts val="0"/>
              </a:spcAft>
            </a:pPr>
            <a:endParaRPr lang="en-US" sz="2300" dirty="0" smtClean="0"/>
          </a:p>
          <a:p>
            <a:pPr algn="l">
              <a:spcBef>
                <a:spcPct val="0"/>
              </a:spcBef>
              <a:spcAft>
                <a:spcPts val="0"/>
              </a:spcAft>
            </a:pPr>
            <a:r>
              <a:rPr lang="en-US" sz="2300" dirty="0" smtClean="0"/>
              <a:t>.</a:t>
            </a:r>
            <a:endParaRPr lang="en-US" sz="2300" dirty="0"/>
          </a:p>
        </p:txBody>
      </p: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332622" y="3192800"/>
            <a:ext cx="8517816" cy="1193859"/>
            <a:chOff x="449220" y="5586669"/>
            <a:chExt cx="8449235" cy="1184247"/>
          </a:xfrm>
        </p:grpSpPr>
        <p:pic>
          <p:nvPicPr>
            <p:cNvPr id="21" name="Picture 4" descr="Logo NW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8159" y="5776233"/>
              <a:ext cx="1140296" cy="570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" descr="http://researchsupportgroup.files.wordpress.com/2011/07/erc_logo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9881" y="5673566"/>
              <a:ext cx="1097351" cy="1097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6" descr="Logo FOM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2464" y="5609383"/>
              <a:ext cx="1140295" cy="807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Afbeelding 4"/>
            <p:cNvPicPr>
              <a:picLocks noChangeAspect="1"/>
            </p:cNvPicPr>
            <p:nvPr/>
          </p:nvPicPr>
          <p:blipFill rotWithShape="1">
            <a:blip r:embed="rId5"/>
            <a:srcRect b="32750"/>
            <a:stretch/>
          </p:blipFill>
          <p:spPr>
            <a:xfrm>
              <a:off x="3095350" y="5586669"/>
              <a:ext cx="1653766" cy="978347"/>
            </a:xfrm>
            <a:prstGeom prst="rect">
              <a:avLst/>
            </a:prstGeom>
          </p:spPr>
        </p:pic>
        <p:pic>
          <p:nvPicPr>
            <p:cNvPr id="25" name="Afbeelding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52913" y="6028913"/>
              <a:ext cx="1287007" cy="514716"/>
            </a:xfrm>
            <a:prstGeom prst="rect">
              <a:avLst/>
            </a:prstGeom>
          </p:spPr>
        </p:pic>
        <p:pic>
          <p:nvPicPr>
            <p:cNvPr id="26" name="Afbeelding 6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50361"/>
            <a:stretch/>
          </p:blipFill>
          <p:spPr>
            <a:xfrm>
              <a:off x="449220" y="5895126"/>
              <a:ext cx="906633" cy="515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657379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Text Box 2"/>
          <p:cNvSpPr txBox="1">
            <a:spLocks noChangeArrowheads="1"/>
          </p:cNvSpPr>
          <p:nvPr/>
        </p:nvSpPr>
        <p:spPr bwMode="auto">
          <a:xfrm>
            <a:off x="360000" y="1080000"/>
            <a:ext cx="8784000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nl-NL" sz="2600" dirty="0">
                <a:latin typeface="+mn-lt"/>
              </a:rPr>
              <a:t>Jan Vos </a:t>
            </a:r>
          </a:p>
          <a:p>
            <a:pPr algn="l">
              <a:spcBef>
                <a:spcPts val="0"/>
              </a:spcBef>
            </a:pPr>
            <a:endParaRPr lang="nl-NL" sz="2600" dirty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nl-NL" sz="2600" dirty="0" smtClean="0">
                <a:latin typeface="+mn-lt"/>
              </a:rPr>
              <a:t>Liesbeth </a:t>
            </a:r>
            <a:r>
              <a:rPr lang="nl-NL" sz="2600" dirty="0">
                <a:latin typeface="+mn-lt"/>
              </a:rPr>
              <a:t>Vos </a:t>
            </a:r>
            <a:r>
              <a:rPr lang="nl-NL" sz="2600" dirty="0" smtClean="0">
                <a:latin typeface="+mn-lt"/>
              </a:rPr>
              <a:t>en Jan van Ravenhorst</a:t>
            </a:r>
            <a:endParaRPr lang="nl-NL" sz="2600" dirty="0">
              <a:latin typeface="+mn-lt"/>
            </a:endParaRPr>
          </a:p>
          <a:p>
            <a:pPr algn="l">
              <a:spcBef>
                <a:spcPts val="0"/>
              </a:spcBef>
            </a:pPr>
            <a:endParaRPr lang="nl-NL" sz="2600" dirty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nl-NL" sz="2600" dirty="0" smtClean="0">
                <a:latin typeface="+mn-lt"/>
              </a:rPr>
              <a:t>Pauline Vos</a:t>
            </a:r>
            <a:endParaRPr lang="nl-NL" sz="2600" dirty="0">
              <a:latin typeface="+mn-lt"/>
            </a:endParaRPr>
          </a:p>
          <a:p>
            <a:pPr algn="l">
              <a:spcBef>
                <a:spcPts val="0"/>
              </a:spcBef>
            </a:pPr>
            <a:endParaRPr lang="nl-NL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nl-NL" sz="2600" dirty="0" smtClean="0">
                <a:latin typeface="+mn-lt"/>
              </a:rPr>
              <a:t>Fam. Wolterbeek &amp; van ‘t Hoff</a:t>
            </a:r>
            <a:endParaRPr lang="nl-NL" sz="2600" dirty="0">
              <a:latin typeface="+mn-lt"/>
            </a:endParaRPr>
          </a:p>
          <a:p>
            <a:pPr algn="l">
              <a:spcBef>
                <a:spcPts val="0"/>
              </a:spcBef>
            </a:pPr>
            <a:endParaRPr lang="nl-NL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nl-NL" sz="2600" dirty="0">
                <a:latin typeface="+mn-lt"/>
              </a:rPr>
              <a:t>Marco Brugmans </a:t>
            </a:r>
          </a:p>
          <a:p>
            <a:pPr algn="l">
              <a:spcBef>
                <a:spcPts val="0"/>
              </a:spcBef>
            </a:pPr>
            <a:endParaRPr lang="nl-NL" sz="2600" dirty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nl-NL" sz="2600" dirty="0">
                <a:latin typeface="+mn-lt"/>
              </a:rPr>
              <a:t>Raymond Oudeboon </a:t>
            </a:r>
          </a:p>
          <a:p>
            <a:pPr algn="l">
              <a:spcBef>
                <a:spcPts val="0"/>
              </a:spcBef>
            </a:pPr>
            <a:endParaRPr lang="nl-NL" sz="2600" dirty="0">
              <a:latin typeface="+mn-lt"/>
            </a:endParaRPr>
          </a:p>
          <a:p>
            <a:pPr algn="l">
              <a:spcBef>
                <a:spcPts val="0"/>
              </a:spcBef>
            </a:pPr>
            <a:endParaRPr lang="nl-NL" sz="2600" dirty="0">
              <a:latin typeface="+mn-lt"/>
            </a:endParaRPr>
          </a:p>
        </p:txBody>
      </p:sp>
      <p:sp>
        <p:nvSpPr>
          <p:cNvPr id="49561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31177" y="0"/>
            <a:ext cx="8812823" cy="1074057"/>
          </a:xfrm>
          <a:noFill/>
          <a:ln/>
        </p:spPr>
        <p:txBody>
          <a:bodyPr/>
          <a:lstStyle/>
          <a:p>
            <a:r>
              <a:rPr lang="nl-NL" b="1" i="1" dirty="0" smtClean="0"/>
              <a:t>Grand merci: family &amp; </a:t>
            </a:r>
            <a:r>
              <a:rPr lang="nl-NL" b="1" i="1" dirty="0" err="1" smtClean="0"/>
              <a:t>friends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14655393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Text Box 2"/>
          <p:cNvSpPr txBox="1">
            <a:spLocks noChangeArrowheads="1"/>
          </p:cNvSpPr>
          <p:nvPr/>
        </p:nvSpPr>
        <p:spPr bwMode="auto">
          <a:xfrm>
            <a:off x="360000" y="1080000"/>
            <a:ext cx="8784000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fr-FR" sz="2600" dirty="0" smtClean="0">
                <a:latin typeface="+mn-lt"/>
              </a:rPr>
              <a:t>I </a:t>
            </a:r>
            <a:r>
              <a:rPr lang="fr-FR" sz="2600" dirty="0" err="1" smtClean="0">
                <a:latin typeface="+mn-lt"/>
              </a:rPr>
              <a:t>wish</a:t>
            </a:r>
            <a:r>
              <a:rPr lang="fr-FR" sz="2600" dirty="0" smtClean="0">
                <a:latin typeface="+mn-lt"/>
              </a:rPr>
              <a:t> to </a:t>
            </a:r>
            <a:r>
              <a:rPr lang="fr-FR" sz="2600" dirty="0" err="1" smtClean="0">
                <a:latin typeface="+mn-lt"/>
              </a:rPr>
              <a:t>dedicate</a:t>
            </a:r>
            <a:r>
              <a:rPr lang="fr-FR" sz="2600" dirty="0" smtClean="0">
                <a:latin typeface="+mn-lt"/>
              </a:rPr>
              <a:t> the </a:t>
            </a:r>
          </a:p>
          <a:p>
            <a:pPr algn="l">
              <a:spcBef>
                <a:spcPts val="0"/>
              </a:spcBef>
            </a:pPr>
            <a:r>
              <a:rPr lang="fr-FR" sz="2600" dirty="0" smtClean="0">
                <a:latin typeface="+mn-lt"/>
              </a:rPr>
              <a:t>Prix Descartes-Huygens</a:t>
            </a:r>
          </a:p>
          <a:p>
            <a:pPr algn="l">
              <a:spcBef>
                <a:spcPts val="0"/>
              </a:spcBef>
            </a:pPr>
            <a:r>
              <a:rPr lang="fr-FR" sz="2600" dirty="0" smtClean="0">
                <a:latin typeface="+mn-lt"/>
              </a:rPr>
              <a:t>to </a:t>
            </a:r>
            <a:r>
              <a:rPr lang="fr-FR" sz="2600" dirty="0" err="1" smtClean="0">
                <a:latin typeface="+mn-lt"/>
              </a:rPr>
              <a:t>my</a:t>
            </a:r>
            <a:r>
              <a:rPr lang="fr-FR" sz="2600" dirty="0" smtClean="0">
                <a:latin typeface="+mn-lt"/>
              </a:rPr>
              <a:t> </a:t>
            </a:r>
            <a:r>
              <a:rPr lang="fr-FR" sz="2600" dirty="0" err="1" smtClean="0">
                <a:latin typeface="+mn-lt"/>
              </a:rPr>
              <a:t>mother</a:t>
            </a:r>
            <a:r>
              <a:rPr lang="fr-FR" sz="2600" dirty="0" smtClean="0">
                <a:latin typeface="+mn-lt"/>
              </a:rPr>
              <a:t> Tin Vos (1931-2005)</a:t>
            </a:r>
          </a:p>
          <a:p>
            <a:pPr algn="l">
              <a:spcBef>
                <a:spcPts val="0"/>
              </a:spcBef>
            </a:pPr>
            <a:endParaRPr lang="fr-FR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endParaRPr lang="fr-FR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fr-FR" sz="2600" dirty="0" err="1" smtClean="0">
                <a:latin typeface="+mn-lt"/>
              </a:rPr>
              <a:t>Teacher</a:t>
            </a:r>
            <a:r>
              <a:rPr lang="fr-FR" sz="2600" dirty="0" smtClean="0">
                <a:latin typeface="+mn-lt"/>
              </a:rPr>
              <a:t> in Enschede of </a:t>
            </a:r>
            <a:r>
              <a:rPr lang="fr-FR" sz="2600" dirty="0" err="1" smtClean="0">
                <a:latin typeface="+mn-lt"/>
              </a:rPr>
              <a:t>handicapped</a:t>
            </a:r>
            <a:r>
              <a:rPr lang="fr-FR" sz="2600" dirty="0" smtClean="0">
                <a:latin typeface="+mn-lt"/>
              </a:rPr>
              <a:t> kids</a:t>
            </a:r>
          </a:p>
          <a:p>
            <a:pPr algn="l">
              <a:spcBef>
                <a:spcPts val="0"/>
              </a:spcBef>
            </a:pPr>
            <a:endParaRPr lang="fr-FR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endParaRPr lang="en-US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Tin has always strongly stimulated us to “move ahead”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+mn-lt"/>
              </a:rPr>
              <a:t>“With your capacities, you must DO something!”</a:t>
            </a:r>
            <a:endParaRPr lang="en-US" sz="2600" dirty="0">
              <a:latin typeface="+mn-lt"/>
            </a:endParaRPr>
          </a:p>
        </p:txBody>
      </p:sp>
      <p:sp>
        <p:nvSpPr>
          <p:cNvPr id="48333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31177" y="0"/>
            <a:ext cx="7737231" cy="1059543"/>
          </a:xfrm>
          <a:noFill/>
          <a:ln/>
        </p:spPr>
        <p:txBody>
          <a:bodyPr/>
          <a:lstStyle/>
          <a:p>
            <a:r>
              <a:rPr lang="fr-FR" b="1" i="1" dirty="0" err="1" smtClean="0"/>
              <a:t>Special</a:t>
            </a:r>
            <a:r>
              <a:rPr lang="fr-FR" b="1" i="1" dirty="0" smtClean="0"/>
              <a:t> </a:t>
            </a:r>
            <a:r>
              <a:rPr lang="fr-FR" b="1" i="1" dirty="0" err="1" smtClean="0"/>
              <a:t>dedication</a:t>
            </a:r>
            <a:endParaRPr lang="fr-FR" b="1" i="1" dirty="0"/>
          </a:p>
        </p:txBody>
      </p:sp>
      <p:pic>
        <p:nvPicPr>
          <p:cNvPr id="483332" name="Picture 4" descr="portretTi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7"/>
          <a:stretch/>
        </p:blipFill>
        <p:spPr bwMode="auto">
          <a:xfrm>
            <a:off x="6823315" y="1262744"/>
            <a:ext cx="2104292" cy="292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58476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0"/>
              </a:spcAft>
              <a:buSzPct val="75000"/>
            </a:pPr>
            <a:r>
              <a:rPr lang="en-US" sz="2600" dirty="0" smtClean="0">
                <a:solidFill>
                  <a:srgbClr val="FF0000"/>
                </a:solidFill>
              </a:rPr>
              <a:t>Treatise of Light </a:t>
            </a:r>
            <a:r>
              <a:rPr lang="en-US" sz="2600" dirty="0" smtClean="0"/>
              <a:t>(1690)</a:t>
            </a: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r>
              <a:rPr lang="en-US" sz="2600" dirty="0" smtClean="0"/>
              <a:t>+ Describes </a:t>
            </a:r>
            <a:r>
              <a:rPr lang="en-US" sz="2600" dirty="0"/>
              <a:t>light as </a:t>
            </a:r>
            <a:r>
              <a:rPr lang="en-US" sz="2600" dirty="0" smtClean="0"/>
              <a:t>waves</a:t>
            </a:r>
            <a:endParaRPr lang="en-US" sz="26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r>
              <a:rPr lang="en-US" sz="2600" dirty="0"/>
              <a:t>  </a:t>
            </a:r>
            <a:r>
              <a:rPr lang="en-US" sz="2600" dirty="0" smtClean="0"/>
              <a:t> that expand from source</a:t>
            </a: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r>
              <a:rPr lang="en-US" sz="2600" dirty="0" smtClean="0"/>
              <a:t>+ Describes refraction of</a:t>
            </a: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r>
              <a:rPr lang="en-US" sz="2600" dirty="0"/>
              <a:t> </a:t>
            </a:r>
            <a:r>
              <a:rPr lang="en-US" sz="2600" dirty="0" smtClean="0"/>
              <a:t>  polarized light (birefringence)</a:t>
            </a: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r>
              <a:rPr lang="en-US" sz="2600" dirty="0" smtClean="0"/>
              <a:t>- Unclear why light doesn’t go </a:t>
            </a: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r>
              <a:rPr lang="en-US" sz="2600" dirty="0" smtClean="0"/>
              <a:t>  backward [</a:t>
            </a:r>
            <a:r>
              <a:rPr lang="en-US" sz="2600" dirty="0" err="1" smtClean="0"/>
              <a:t>Fresnel&amp;Kirchhoff</a:t>
            </a:r>
            <a:r>
              <a:rPr lang="en-US" sz="2600" dirty="0" smtClean="0"/>
              <a:t>]</a:t>
            </a: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5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r>
              <a:rPr lang="en-US" sz="2400" dirty="0" smtClean="0"/>
              <a:t>Good old days: </a:t>
            </a:r>
            <a:endParaRPr lang="en-US" sz="24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r>
              <a:rPr lang="en-US" sz="2400" dirty="0" smtClean="0"/>
              <a:t>Dutch physicists wrote in French!</a:t>
            </a:r>
            <a:endParaRPr lang="en-US" sz="2400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0"/>
            <a:ext cx="8783637" cy="1079500"/>
          </a:xfrm>
        </p:spPr>
        <p:txBody>
          <a:bodyPr/>
          <a:lstStyle/>
          <a:p>
            <a:r>
              <a:rPr lang="en-GB" b="1" i="1" dirty="0"/>
              <a:t>On </a:t>
            </a:r>
            <a:r>
              <a:rPr lang="en-GB" b="1" i="1" dirty="0" smtClean="0"/>
              <a:t>shoulder </a:t>
            </a:r>
            <a:r>
              <a:rPr lang="en-GB" b="1" i="1" dirty="0"/>
              <a:t>of </a:t>
            </a:r>
            <a:r>
              <a:rPr lang="en-GB" b="1" i="1" dirty="0" smtClean="0"/>
              <a:t>giants: </a:t>
            </a:r>
            <a:r>
              <a:rPr lang="en-GB" b="1" i="1" dirty="0"/>
              <a:t>Huygens</a:t>
            </a:r>
            <a:endParaRPr lang="en-GB" b="1" i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396" y="1108301"/>
            <a:ext cx="3835183" cy="52321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90287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Text Box 2"/>
          <p:cNvSpPr txBox="1">
            <a:spLocks noChangeArrowheads="1"/>
          </p:cNvSpPr>
          <p:nvPr/>
        </p:nvSpPr>
        <p:spPr bwMode="auto">
          <a:xfrm>
            <a:off x="360000" y="1080000"/>
            <a:ext cx="8784000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fr-FR" sz="2600" dirty="0" smtClean="0">
                <a:latin typeface="+mn-lt"/>
              </a:rPr>
              <a:t>Johanna &amp; </a:t>
            </a:r>
            <a:r>
              <a:rPr lang="fr-FR" sz="2600" dirty="0" err="1" smtClean="0">
                <a:latin typeface="+mn-lt"/>
              </a:rPr>
              <a:t>Milja</a:t>
            </a:r>
            <a:endParaRPr lang="fr-FR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fr-FR" sz="2600" dirty="0" smtClean="0">
                <a:latin typeface="+mn-lt"/>
              </a:rPr>
              <a:t>(</a:t>
            </a:r>
            <a:r>
              <a:rPr lang="fr-FR" sz="2600" dirty="0" err="1" smtClean="0">
                <a:latin typeface="+mn-lt"/>
              </a:rPr>
              <a:t>since</a:t>
            </a:r>
            <a:r>
              <a:rPr lang="fr-FR" sz="2600" dirty="0" smtClean="0">
                <a:latin typeface="+mn-lt"/>
              </a:rPr>
              <a:t> 20 Oct. 2014) 													</a:t>
            </a:r>
          </a:p>
          <a:p>
            <a:pPr algn="l">
              <a:spcBef>
                <a:spcPts val="0"/>
              </a:spcBef>
            </a:pPr>
            <a:endParaRPr lang="fr-FR" sz="2600" dirty="0">
              <a:latin typeface="+mn-lt"/>
            </a:endParaRPr>
          </a:p>
          <a:p>
            <a:pPr algn="l">
              <a:spcBef>
                <a:spcPts val="0"/>
              </a:spcBef>
            </a:pPr>
            <a:endParaRPr lang="fr-FR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endParaRPr lang="fr-FR" sz="2600" dirty="0">
              <a:latin typeface="+mn-lt"/>
            </a:endParaRPr>
          </a:p>
          <a:p>
            <a:pPr algn="l">
              <a:spcBef>
                <a:spcPts val="0"/>
              </a:spcBef>
            </a:pPr>
            <a:endParaRPr lang="fr-FR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endParaRPr lang="fr-FR" sz="2600" dirty="0">
              <a:latin typeface="+mn-lt"/>
            </a:endParaRPr>
          </a:p>
          <a:p>
            <a:pPr algn="l">
              <a:spcBef>
                <a:spcPts val="0"/>
              </a:spcBef>
            </a:pPr>
            <a:endParaRPr lang="fr-FR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endParaRPr lang="fr-FR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fr-FR" sz="2600" dirty="0" smtClean="0">
                <a:latin typeface="+mn-lt"/>
              </a:rPr>
              <a:t>and </a:t>
            </a:r>
            <a:r>
              <a:rPr lang="fr-FR" sz="2600" dirty="0" err="1" smtClean="0">
                <a:latin typeface="+mn-lt"/>
              </a:rPr>
              <a:t>my</a:t>
            </a:r>
            <a:r>
              <a:rPr lang="fr-FR" sz="2600" dirty="0" smtClean="0">
                <a:latin typeface="+mn-lt"/>
              </a:rPr>
              <a:t> </a:t>
            </a:r>
            <a:r>
              <a:rPr lang="fr-FR" sz="2600" dirty="0" err="1" smtClean="0">
                <a:latin typeface="+mn-lt"/>
              </a:rPr>
              <a:t>dear</a:t>
            </a:r>
            <a:r>
              <a:rPr lang="fr-FR" sz="2600" dirty="0" smtClean="0">
                <a:latin typeface="+mn-lt"/>
              </a:rPr>
              <a:t> </a:t>
            </a:r>
            <a:r>
              <a:rPr lang="fr-FR" sz="2600" dirty="0" err="1" smtClean="0">
                <a:latin typeface="+mn-lt"/>
              </a:rPr>
              <a:t>wife</a:t>
            </a:r>
            <a:r>
              <a:rPr lang="fr-FR" sz="2600" dirty="0" smtClean="0">
                <a:latin typeface="+mn-lt"/>
              </a:rPr>
              <a:t>: Acca Kapteijn!!!!</a:t>
            </a:r>
            <a:endParaRPr lang="fr-FR" sz="2600" dirty="0">
              <a:latin typeface="+mn-lt"/>
            </a:endParaRPr>
          </a:p>
        </p:txBody>
      </p:sp>
      <p:sp>
        <p:nvSpPr>
          <p:cNvPr id="48333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31177" y="0"/>
            <a:ext cx="7737231" cy="1059543"/>
          </a:xfrm>
          <a:noFill/>
          <a:ln/>
        </p:spPr>
        <p:txBody>
          <a:bodyPr/>
          <a:lstStyle/>
          <a:p>
            <a:r>
              <a:rPr lang="fr-FR" b="1" i="1" dirty="0" err="1" smtClean="0"/>
              <a:t>Thanks</a:t>
            </a:r>
            <a:r>
              <a:rPr lang="fr-FR" b="1" i="1" dirty="0" smtClean="0"/>
              <a:t> to </a:t>
            </a:r>
            <a:r>
              <a:rPr lang="fr-FR" b="1" i="1" dirty="0" err="1" smtClean="0"/>
              <a:t>my</a:t>
            </a:r>
            <a:r>
              <a:rPr lang="fr-FR" b="1" i="1" dirty="0" smtClean="0"/>
              <a:t> </a:t>
            </a:r>
            <a:r>
              <a:rPr lang="fr-FR" b="1" i="1" dirty="0" err="1" smtClean="0"/>
              <a:t>beloved</a:t>
            </a:r>
            <a:r>
              <a:rPr lang="fr-FR" b="1" i="1" dirty="0" smtClean="0"/>
              <a:t> ladies</a:t>
            </a:r>
            <a:endParaRPr lang="fr-FR" b="1" i="1" dirty="0"/>
          </a:p>
        </p:txBody>
      </p:sp>
    </p:spTree>
    <p:extLst>
      <p:ext uri="{BB962C8B-B14F-4D97-AF65-F5344CB8AC3E}">
        <p14:creationId xmlns:p14="http://schemas.microsoft.com/office/powerpoint/2010/main" val="30977455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Text Box 2"/>
          <p:cNvSpPr txBox="1">
            <a:spLocks noChangeArrowheads="1"/>
          </p:cNvSpPr>
          <p:nvPr/>
        </p:nvSpPr>
        <p:spPr bwMode="auto">
          <a:xfrm>
            <a:off x="360000" y="1080000"/>
            <a:ext cx="8784000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defTabSz="1666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defTabSz="166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fr-FR" sz="2600" dirty="0" smtClean="0">
                <a:latin typeface="+mn-lt"/>
              </a:rPr>
              <a:t>I </a:t>
            </a:r>
            <a:r>
              <a:rPr lang="fr-FR" sz="2600" dirty="0" err="1" smtClean="0">
                <a:latin typeface="+mn-lt"/>
              </a:rPr>
              <a:t>am</a:t>
            </a:r>
            <a:r>
              <a:rPr lang="fr-FR" sz="2600" dirty="0" smtClean="0">
                <a:latin typeface="+mn-lt"/>
              </a:rPr>
              <a:t> </a:t>
            </a:r>
            <a:r>
              <a:rPr lang="fr-FR" sz="2600" dirty="0" err="1" smtClean="0">
                <a:latin typeface="+mn-lt"/>
              </a:rPr>
              <a:t>deeply</a:t>
            </a:r>
            <a:r>
              <a:rPr lang="fr-FR" sz="2600" dirty="0" smtClean="0">
                <a:latin typeface="+mn-lt"/>
              </a:rPr>
              <a:t> </a:t>
            </a:r>
            <a:r>
              <a:rPr lang="fr-FR" sz="2600" dirty="0" err="1" smtClean="0">
                <a:latin typeface="+mn-lt"/>
              </a:rPr>
              <a:t>grateful</a:t>
            </a:r>
            <a:r>
              <a:rPr lang="fr-FR" sz="2600" dirty="0" smtClean="0">
                <a:latin typeface="+mn-lt"/>
              </a:rPr>
              <a:t> to:</a:t>
            </a:r>
          </a:p>
          <a:p>
            <a:pPr algn="l">
              <a:spcBef>
                <a:spcPts val="0"/>
              </a:spcBef>
            </a:pPr>
            <a:endParaRPr lang="fr-FR" sz="2600" dirty="0" smtClean="0">
              <a:latin typeface="+mn-lt"/>
            </a:endParaRPr>
          </a:p>
          <a:p>
            <a:pPr marL="261938" indent="-261938" algn="l">
              <a:spcBef>
                <a:spcPts val="0"/>
              </a:spcBef>
            </a:pPr>
            <a:r>
              <a:rPr lang="fr-FR" sz="2600" dirty="0" smtClean="0">
                <a:latin typeface="+mn-lt"/>
              </a:rPr>
              <a:t>+ Ministère de de l’Éducation nationale, de l’Enseignement supérieur et de la Recherche </a:t>
            </a:r>
          </a:p>
          <a:p>
            <a:pPr marL="261938" indent="-261938" algn="l">
              <a:spcBef>
                <a:spcPts val="0"/>
              </a:spcBef>
            </a:pPr>
            <a:r>
              <a:rPr lang="fr-FR" sz="2600" dirty="0" smtClean="0">
                <a:latin typeface="+mn-lt"/>
              </a:rPr>
              <a:t>+ Ministère des Affaires étrangères et du Développement international / Ambassade de France aux Pays-Bas</a:t>
            </a:r>
          </a:p>
          <a:p>
            <a:pPr marL="261938" indent="-261938" algn="l">
              <a:spcBef>
                <a:spcPts val="0"/>
              </a:spcBef>
            </a:pPr>
            <a:r>
              <a:rPr lang="fr-FR" sz="2600" dirty="0" smtClean="0">
                <a:latin typeface="+mn-lt"/>
              </a:rPr>
              <a:t>+ </a:t>
            </a:r>
            <a:r>
              <a:rPr lang="fr-FR" sz="2600" dirty="0">
                <a:latin typeface="+mn-lt"/>
              </a:rPr>
              <a:t>Académie des sciences de </a:t>
            </a:r>
            <a:r>
              <a:rPr lang="fr-FR" sz="2600" dirty="0" smtClean="0">
                <a:latin typeface="+mn-lt"/>
              </a:rPr>
              <a:t>France </a:t>
            </a:r>
            <a:endParaRPr lang="fr-FR" sz="2600" dirty="0">
              <a:latin typeface="+mn-lt"/>
            </a:endParaRPr>
          </a:p>
          <a:p>
            <a:pPr algn="l">
              <a:spcBef>
                <a:spcPts val="0"/>
              </a:spcBef>
            </a:pPr>
            <a:endParaRPr lang="fr-FR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r>
              <a:rPr lang="fr-FR" sz="2600" dirty="0" smtClean="0">
                <a:latin typeface="+mn-lt"/>
              </a:rPr>
              <a:t>for </a:t>
            </a:r>
            <a:r>
              <a:rPr lang="fr-FR" sz="2600" dirty="0" err="1" smtClean="0">
                <a:latin typeface="+mn-lt"/>
              </a:rPr>
              <a:t>awarding</a:t>
            </a:r>
            <a:r>
              <a:rPr lang="fr-FR" sz="2600" dirty="0" smtClean="0">
                <a:latin typeface="+mn-lt"/>
              </a:rPr>
              <a:t> me the Descartes-Huygens </a:t>
            </a:r>
            <a:r>
              <a:rPr lang="fr-FR" sz="2600" dirty="0" err="1" smtClean="0">
                <a:latin typeface="+mn-lt"/>
              </a:rPr>
              <a:t>Prize</a:t>
            </a:r>
            <a:endParaRPr lang="fr-FR" sz="2600" dirty="0" smtClean="0">
              <a:latin typeface="+mn-lt"/>
            </a:endParaRPr>
          </a:p>
          <a:p>
            <a:pPr algn="l">
              <a:spcBef>
                <a:spcPts val="0"/>
              </a:spcBef>
            </a:pPr>
            <a:endParaRPr lang="fr-FR" sz="2600" dirty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fr-FR" sz="2600" b="1" i="1" dirty="0" smtClean="0">
                <a:solidFill>
                  <a:srgbClr val="FF0000"/>
                </a:solidFill>
                <a:latin typeface="+mn-lt"/>
              </a:rPr>
              <a:t>Merci beaucoup, beaucoup, beaucoup!!!</a:t>
            </a:r>
            <a:endParaRPr lang="fr-FR" sz="2600" b="1" i="1" dirty="0">
              <a:solidFill>
                <a:srgbClr val="FF0000"/>
              </a:solidFill>
              <a:latin typeface="+mn-lt"/>
            </a:endParaRPr>
          </a:p>
          <a:p>
            <a:pPr algn="l">
              <a:spcBef>
                <a:spcPts val="0"/>
              </a:spcBef>
            </a:pPr>
            <a:endParaRPr lang="fr-FR" sz="2600" dirty="0">
              <a:latin typeface="+mn-lt"/>
            </a:endParaRPr>
          </a:p>
        </p:txBody>
      </p:sp>
      <p:sp>
        <p:nvSpPr>
          <p:cNvPr id="48333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01944" y="0"/>
            <a:ext cx="8842056" cy="1080000"/>
          </a:xfrm>
          <a:noFill/>
          <a:ln/>
        </p:spPr>
        <p:txBody>
          <a:bodyPr/>
          <a:lstStyle/>
          <a:p>
            <a:r>
              <a:rPr lang="fr-FR" b="1" i="1" dirty="0" smtClean="0"/>
              <a:t>Merci beaucoup!!!</a:t>
            </a:r>
            <a:endParaRPr lang="fr-FR" b="1" i="1" dirty="0"/>
          </a:p>
        </p:txBody>
      </p:sp>
    </p:spTree>
    <p:extLst>
      <p:ext uri="{BB962C8B-B14F-4D97-AF65-F5344CB8AC3E}">
        <p14:creationId xmlns:p14="http://schemas.microsoft.com/office/powerpoint/2010/main" val="185807268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l-NL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</a:pPr>
            <a:endParaRPr lang="nl-NL" smtClean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On the shoulders of giants </a:t>
            </a:r>
            <a:r>
              <a:rPr lang="en-US" sz="2600" dirty="0" err="1" smtClean="0"/>
              <a:t>D&amp;H</a:t>
            </a: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lvl="0" algn="l" defTabSz="914400">
              <a:spcBef>
                <a:spcPct val="0"/>
              </a:spcBef>
              <a:spcAft>
                <a:spcPts val="300"/>
              </a:spcAft>
              <a:buSzPct val="75000"/>
              <a:buBlip>
                <a:blip r:embed="rId3"/>
              </a:buBlip>
            </a:pPr>
            <a:r>
              <a:rPr lang="en-US" sz="2600" dirty="0" smtClean="0">
                <a:solidFill>
                  <a:srgbClr val="FF0000"/>
                </a:solidFill>
              </a:rPr>
              <a:t> See through an opaque screen</a:t>
            </a:r>
            <a:endParaRPr lang="en-US" sz="2600" dirty="0">
              <a:solidFill>
                <a:srgbClr val="FF0000"/>
              </a:solidFill>
            </a:endParaRP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</a:t>
            </a:r>
            <a:r>
              <a:rPr lang="en-US" sz="2600" dirty="0"/>
              <a:t>When are photons emitted</a:t>
            </a: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Which inspiration from France?</a:t>
            </a: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Many thanks</a:t>
            </a:r>
            <a:endParaRPr lang="en-US" sz="26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2600" dirty="0"/>
          </a:p>
        </p:txBody>
      </p:sp>
      <p:pic>
        <p:nvPicPr>
          <p:cNvPr id="6" name="Picture 7" descr="Asterix-et-Obeli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370" y="1335314"/>
            <a:ext cx="2586197" cy="255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0"/>
            <a:ext cx="8783637" cy="1079500"/>
          </a:xfrm>
        </p:spPr>
        <p:txBody>
          <a:bodyPr/>
          <a:lstStyle/>
          <a:p>
            <a:r>
              <a:rPr lang="en-GB" b="1" i="1" dirty="0" smtClean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7540324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itel 11"/>
          <p:cNvSpPr>
            <a:spLocks noGrp="1"/>
          </p:cNvSpPr>
          <p:nvPr>
            <p:ph type="title" idx="4294967295"/>
          </p:nvPr>
        </p:nvSpPr>
        <p:spPr>
          <a:xfrm>
            <a:off x="359999" y="0"/>
            <a:ext cx="8784000" cy="1080000"/>
          </a:xfrm>
        </p:spPr>
        <p:txBody>
          <a:bodyPr/>
          <a:lstStyle/>
          <a:p>
            <a:pPr algn="l"/>
            <a:r>
              <a:rPr lang="nl-NL" b="1" i="1" dirty="0" smtClean="0">
                <a:solidFill>
                  <a:srgbClr val="3333CC"/>
                </a:solidFill>
              </a:rPr>
              <a:t>Take </a:t>
            </a:r>
            <a:r>
              <a:rPr lang="nl-NL" b="1" i="1" dirty="0" err="1" smtClean="0">
                <a:solidFill>
                  <a:srgbClr val="3333CC"/>
                </a:solidFill>
              </a:rPr>
              <a:t>an</a:t>
            </a:r>
            <a:r>
              <a:rPr lang="nl-NL" b="1" i="1" dirty="0" smtClean="0">
                <a:solidFill>
                  <a:srgbClr val="3333CC"/>
                </a:solidFill>
              </a:rPr>
              <a:t> image (modern way)</a:t>
            </a:r>
          </a:p>
        </p:txBody>
      </p:sp>
      <p:sp>
        <p:nvSpPr>
          <p:cNvPr id="7173" name="Tekstvak 12"/>
          <p:cNvSpPr txBox="1">
            <a:spLocks noChangeArrowheads="1"/>
          </p:cNvSpPr>
          <p:nvPr/>
        </p:nvSpPr>
        <p:spPr bwMode="auto">
          <a:xfrm>
            <a:off x="360000" y="1080000"/>
            <a:ext cx="8784000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Photography: create durable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image by recording light</a:t>
            </a:r>
          </a:p>
          <a:p>
            <a:pPr algn="l">
              <a:spcBef>
                <a:spcPts val="0"/>
              </a:spcBef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Camera has unobstructed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view at object</a:t>
            </a:r>
          </a:p>
          <a:p>
            <a:pPr algn="l">
              <a:spcBef>
                <a:spcPts val="0"/>
              </a:spcBef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Medium between object &amp;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lens does not distort light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(here: air, transparent.)</a:t>
            </a: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4824000" y="1152000"/>
            <a:ext cx="4234553" cy="2973773"/>
            <a:chOff x="4878327" y="1156390"/>
            <a:chExt cx="4457423" cy="313028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8327" y="1156390"/>
              <a:ext cx="4296229" cy="313028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 rot="16200000">
              <a:off x="8107369" y="2981906"/>
              <a:ext cx="224131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800" dirty="0" smtClean="0"/>
                <a:t>commons.wikimedia.org/</a:t>
              </a:r>
              <a:r>
                <a:rPr lang="nl-NL" sz="800" dirty="0" err="1" smtClean="0"/>
                <a:t>wiki</a:t>
              </a:r>
              <a:r>
                <a:rPr lang="nl-NL" sz="800" dirty="0" smtClean="0"/>
                <a:t>, </a:t>
              </a:r>
              <a:r>
                <a:rPr lang="nl-NL" sz="800" dirty="0" err="1" smtClean="0"/>
                <a:t>Petar</a:t>
              </a:r>
              <a:r>
                <a:rPr lang="nl-NL" sz="800" dirty="0" smtClean="0"/>
                <a:t> </a:t>
              </a:r>
              <a:r>
                <a:rPr lang="nl-NL" sz="800" dirty="0" err="1"/>
                <a:t>Milošević</a:t>
              </a:r>
              <a:endParaRPr lang="nl-NL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7365789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itel 11"/>
          <p:cNvSpPr>
            <a:spLocks noGrp="1"/>
          </p:cNvSpPr>
          <p:nvPr>
            <p:ph type="title" idx="4294967295"/>
          </p:nvPr>
        </p:nvSpPr>
        <p:spPr>
          <a:xfrm>
            <a:off x="359999" y="0"/>
            <a:ext cx="8784000" cy="1080000"/>
          </a:xfrm>
        </p:spPr>
        <p:txBody>
          <a:bodyPr/>
          <a:lstStyle/>
          <a:p>
            <a:pPr algn="l"/>
            <a:r>
              <a:rPr lang="nl-NL" b="1" i="1" dirty="0" smtClean="0">
                <a:solidFill>
                  <a:srgbClr val="3333CC"/>
                </a:solidFill>
              </a:rPr>
              <a:t>Limit </a:t>
            </a:r>
            <a:r>
              <a:rPr lang="nl-NL" b="1" i="1" dirty="0" err="1" smtClean="0">
                <a:solidFill>
                  <a:srgbClr val="3333CC"/>
                </a:solidFill>
              </a:rPr>
              <a:t>to</a:t>
            </a:r>
            <a:r>
              <a:rPr lang="nl-NL" b="1" i="1" dirty="0" smtClean="0">
                <a:solidFill>
                  <a:srgbClr val="3333CC"/>
                </a:solidFill>
              </a:rPr>
              <a:t> imaging</a:t>
            </a:r>
          </a:p>
        </p:txBody>
      </p:sp>
      <p:sp>
        <p:nvSpPr>
          <p:cNvPr id="7173" name="Tekstvak 12"/>
          <p:cNvSpPr txBox="1">
            <a:spLocks noChangeArrowheads="1"/>
          </p:cNvSpPr>
          <p:nvPr/>
        </p:nvSpPr>
        <p:spPr bwMode="auto">
          <a:xfrm>
            <a:off x="360000" y="1080000"/>
            <a:ext cx="8784000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Obviously, it is hard to take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pictures in (opaque) fog</a:t>
            </a:r>
          </a:p>
          <a:p>
            <a:pPr algn="l">
              <a:spcBef>
                <a:spcPts val="0"/>
              </a:spcBef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In medium between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object &amp; camera, 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tiny water droplets (=fog)</a:t>
            </a: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“confuse” course of light</a:t>
            </a:r>
          </a:p>
          <a:p>
            <a:pPr algn="l">
              <a:spcBef>
                <a:spcPts val="0"/>
              </a:spcBef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algn="l">
              <a:spcBef>
                <a:spcPts val="0"/>
              </a:spcBef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Therefore we cannot see the top of this well-known tower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824000" y="1152000"/>
            <a:ext cx="4356309" cy="2804343"/>
            <a:chOff x="4804230" y="3443713"/>
            <a:chExt cx="4356309" cy="280434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4230" y="3443714"/>
              <a:ext cx="4101762" cy="273177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 rot="16200000">
              <a:off x="7589090" y="4676608"/>
              <a:ext cx="28043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nl-NL" sz="800" dirty="0" smtClean="0"/>
                <a:t>//</a:t>
              </a:r>
              <a:r>
                <a:rPr lang="nl-NL" sz="800" dirty="0"/>
                <a:t>kelleyswain.files.wordpress.com/2011/11/eiffel-tower-in-fog.jpg, </a:t>
              </a:r>
              <a:r>
                <a:rPr lang="nl-NL" sz="800" dirty="0" err="1" smtClean="0"/>
                <a:t>Petar</a:t>
              </a:r>
              <a:r>
                <a:rPr lang="nl-NL" sz="800" dirty="0" smtClean="0"/>
                <a:t> </a:t>
              </a:r>
              <a:r>
                <a:rPr lang="nl-NL" sz="800" dirty="0" err="1"/>
                <a:t>Milošević</a:t>
              </a:r>
              <a:endParaRPr lang="nl-NL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6799024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9793" y="2154487"/>
            <a:ext cx="1879629" cy="1793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799" y="2080678"/>
            <a:ext cx="2534364" cy="202776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traight Connector 6"/>
          <p:cNvSpPr/>
          <p:nvPr/>
        </p:nvSpPr>
        <p:spPr>
          <a:xfrm flipH="1" flipV="1">
            <a:off x="1972046" y="5297219"/>
            <a:ext cx="1524667" cy="8490"/>
          </a:xfrm>
          <a:prstGeom prst="line">
            <a:avLst/>
          </a:prstGeom>
          <a:noFill/>
          <a:ln w="36720">
            <a:solidFill>
              <a:srgbClr val="00AE00"/>
            </a:solidFill>
            <a:prstDash val="solid"/>
            <a:tailEnd type="arrow"/>
          </a:ln>
        </p:spPr>
        <p:txBody>
          <a:bodyPr vert="horz" wrap="none" lIns="97959" tIns="57143" rIns="97959" bIns="57143" anchor="ctr" anchorCtr="1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3024519" y="4830203"/>
            <a:ext cx="936875" cy="92031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8360">
            <a:solidFill>
              <a:srgbClr val="000000"/>
            </a:solidFill>
            <a:prstDash val="solid"/>
          </a:ln>
        </p:spPr>
        <p:txBody>
          <a:bodyPr vert="horz" wrap="none" lIns="89795" tIns="48979" rIns="89795" bIns="48979" anchor="ctr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itchFamily="18"/>
              <a:ea typeface="WenQuanYi Zen Hei" pitchFamily="2"/>
              <a:cs typeface="Lohit Hindi" pitchFamily="2"/>
            </a:endParaRPr>
          </a:p>
        </p:txBody>
      </p:sp>
      <p:grpSp>
        <p:nvGrpSpPr>
          <p:cNvPr id="11" name="Groeperen 45"/>
          <p:cNvGrpSpPr/>
          <p:nvPr/>
        </p:nvGrpSpPr>
        <p:grpSpPr>
          <a:xfrm>
            <a:off x="1050299" y="2293612"/>
            <a:ext cx="6459075" cy="3012097"/>
            <a:chOff x="1050297" y="2293610"/>
            <a:chExt cx="6459075" cy="3012097"/>
          </a:xfrm>
        </p:grpSpPr>
        <p:sp>
          <p:nvSpPr>
            <p:cNvPr id="3" name="Straight Connector 2"/>
            <p:cNvSpPr/>
            <p:nvPr/>
          </p:nvSpPr>
          <p:spPr>
            <a:xfrm flipV="1">
              <a:off x="4549185" y="2883098"/>
              <a:ext cx="1813664" cy="196930"/>
            </a:xfrm>
            <a:prstGeom prst="line">
              <a:avLst/>
            </a:prstGeom>
            <a:noFill/>
            <a:ln w="36720">
              <a:solidFill>
                <a:srgbClr val="00AE00"/>
              </a:solidFill>
              <a:prstDash val="solid"/>
              <a:tailEnd type="arrow"/>
            </a:ln>
          </p:spPr>
          <p:txBody>
            <a:bodyPr vert="horz" wrap="none" lIns="97967" tIns="57147" rIns="97967" bIns="57147" anchor="ctr" anchorCtr="1" compatLnSpc="0"/>
            <a:lstStyle/>
            <a:p>
              <a:pPr marL="195919" indent="-195919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latin typeface="Arial" pitchFamily="18"/>
                <a:ea typeface="WenQuanYi Zen Hei" pitchFamily="2"/>
                <a:cs typeface="Lohit Hindi" pitchFamily="2"/>
              </a:endParaRPr>
            </a:p>
          </p:txBody>
        </p:sp>
        <p:sp>
          <p:nvSpPr>
            <p:cNvPr id="4" name="Straight Connector 3"/>
            <p:cNvSpPr/>
            <p:nvPr/>
          </p:nvSpPr>
          <p:spPr>
            <a:xfrm flipV="1">
              <a:off x="4549186" y="2293610"/>
              <a:ext cx="2257775" cy="786417"/>
            </a:xfrm>
            <a:prstGeom prst="line">
              <a:avLst/>
            </a:prstGeom>
            <a:noFill/>
            <a:ln w="36720">
              <a:solidFill>
                <a:srgbClr val="00AE00"/>
              </a:solidFill>
              <a:prstDash val="solid"/>
              <a:tailEnd type="arrow"/>
            </a:ln>
          </p:spPr>
          <p:txBody>
            <a:bodyPr vert="horz" wrap="none" lIns="97967" tIns="57147" rIns="97967" bIns="57147" anchor="ctr" anchorCtr="1" compatLnSpc="0"/>
            <a:lstStyle/>
            <a:p>
              <a:pPr marL="195919" indent="-195919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latin typeface="Arial" pitchFamily="18"/>
                <a:ea typeface="WenQuanYi Zen Hei" pitchFamily="2"/>
                <a:cs typeface="Lohit Hindi" pitchFamily="2"/>
              </a:endParaRPr>
            </a:p>
          </p:txBody>
        </p:sp>
        <p:sp>
          <p:nvSpPr>
            <p:cNvPr id="5" name="Straight Connector 4"/>
            <p:cNvSpPr/>
            <p:nvPr/>
          </p:nvSpPr>
          <p:spPr>
            <a:xfrm>
              <a:off x="4549185" y="3080028"/>
              <a:ext cx="1813664" cy="675380"/>
            </a:xfrm>
            <a:prstGeom prst="line">
              <a:avLst/>
            </a:prstGeom>
            <a:noFill/>
            <a:ln w="36720">
              <a:solidFill>
                <a:srgbClr val="00AE00"/>
              </a:solidFill>
              <a:prstDash val="solid"/>
              <a:tailEnd type="arrow"/>
            </a:ln>
          </p:spPr>
          <p:txBody>
            <a:bodyPr vert="horz" wrap="none" lIns="97967" tIns="57147" rIns="97967" bIns="57147" anchor="ctr" anchorCtr="1" compatLnSpc="0"/>
            <a:lstStyle/>
            <a:p>
              <a:pPr marL="195919" indent="-195919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latin typeface="Arial" pitchFamily="18"/>
                <a:ea typeface="WenQuanYi Zen Hei" pitchFamily="2"/>
                <a:cs typeface="Lohit Hindi" pitchFamily="2"/>
              </a:endParaRPr>
            </a:p>
          </p:txBody>
        </p:sp>
        <p:sp>
          <p:nvSpPr>
            <p:cNvPr id="6" name="Straight Connector 5"/>
            <p:cNvSpPr/>
            <p:nvPr/>
          </p:nvSpPr>
          <p:spPr>
            <a:xfrm>
              <a:off x="4549185" y="3080028"/>
              <a:ext cx="2960187" cy="190727"/>
            </a:xfrm>
            <a:prstGeom prst="line">
              <a:avLst/>
            </a:prstGeom>
            <a:noFill/>
            <a:ln w="36720">
              <a:solidFill>
                <a:srgbClr val="00AE00"/>
              </a:solidFill>
              <a:prstDash val="solid"/>
              <a:tailEnd type="arrow"/>
            </a:ln>
          </p:spPr>
          <p:txBody>
            <a:bodyPr vert="horz" wrap="none" lIns="97967" tIns="57147" rIns="97967" bIns="57147" anchor="ctr" anchorCtr="1" compatLnSpc="0"/>
            <a:lstStyle/>
            <a:p>
              <a:pPr marL="195919" indent="-195919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latin typeface="Arial" pitchFamily="18"/>
                <a:ea typeface="WenQuanYi Zen Hei" pitchFamily="2"/>
                <a:cs typeface="Lohit Hindi" pitchFamily="2"/>
              </a:endParaRPr>
            </a:p>
          </p:txBody>
        </p:sp>
        <p:sp>
          <p:nvSpPr>
            <p:cNvPr id="10" name="Straight Connector 9"/>
            <p:cNvSpPr/>
            <p:nvPr/>
          </p:nvSpPr>
          <p:spPr>
            <a:xfrm>
              <a:off x="1057047" y="3052269"/>
              <a:ext cx="3515323" cy="8491"/>
            </a:xfrm>
            <a:prstGeom prst="line">
              <a:avLst/>
            </a:prstGeom>
            <a:noFill/>
            <a:ln w="36720">
              <a:solidFill>
                <a:srgbClr val="00AE00"/>
              </a:solidFill>
              <a:prstDash val="solid"/>
              <a:tailEnd type="arrow"/>
            </a:ln>
          </p:spPr>
          <p:txBody>
            <a:bodyPr vert="horz" wrap="none" lIns="97967" tIns="57147" rIns="97967" bIns="57147" anchor="ctr" anchorCtr="1" compatLnSpc="0"/>
            <a:lstStyle/>
            <a:p>
              <a:pPr marL="195919" indent="-195919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latin typeface="Arial" pitchFamily="18"/>
                <a:ea typeface="WenQuanYi Zen Hei" pitchFamily="2"/>
                <a:cs typeface="Lohit Hindi" pitchFamily="2"/>
              </a:endParaRPr>
            </a:p>
          </p:txBody>
        </p:sp>
        <p:sp>
          <p:nvSpPr>
            <p:cNvPr id="12" name="Straight Connector 11"/>
            <p:cNvSpPr/>
            <p:nvPr/>
          </p:nvSpPr>
          <p:spPr>
            <a:xfrm>
              <a:off x="1050297" y="2981727"/>
              <a:ext cx="0" cy="2253439"/>
            </a:xfrm>
            <a:prstGeom prst="line">
              <a:avLst/>
            </a:prstGeom>
            <a:noFill/>
            <a:ln w="36720">
              <a:solidFill>
                <a:srgbClr val="00AE00"/>
              </a:solidFill>
              <a:prstDash val="solid"/>
            </a:ln>
          </p:spPr>
          <p:txBody>
            <a:bodyPr vert="horz" wrap="none" lIns="97967" tIns="57147" rIns="97967" bIns="57147" anchor="ctr" anchorCtr="1" compatLnSpc="0"/>
            <a:lstStyle/>
            <a:p>
              <a:pPr marL="195919" indent="-195919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latin typeface="Arial" pitchFamily="18"/>
                <a:ea typeface="WenQuanYi Zen Hei" pitchFamily="2"/>
                <a:cs typeface="Lohit Hindi" pitchFamily="2"/>
              </a:endParaRPr>
            </a:p>
          </p:txBody>
        </p:sp>
        <p:sp>
          <p:nvSpPr>
            <p:cNvPr id="13" name="Straight Connector 12"/>
            <p:cNvSpPr/>
            <p:nvPr/>
          </p:nvSpPr>
          <p:spPr>
            <a:xfrm flipH="1">
              <a:off x="1057047" y="5305707"/>
              <a:ext cx="1101131" cy="0"/>
            </a:xfrm>
            <a:prstGeom prst="line">
              <a:avLst/>
            </a:prstGeom>
            <a:noFill/>
            <a:ln w="36720">
              <a:solidFill>
                <a:srgbClr val="00AE00"/>
              </a:solidFill>
              <a:prstDash val="solid"/>
            </a:ln>
          </p:spPr>
          <p:txBody>
            <a:bodyPr vert="horz" wrap="none" lIns="97967" tIns="57147" rIns="97967" bIns="57147" anchor="ctr" anchorCtr="1" compatLnSpc="0"/>
            <a:lstStyle/>
            <a:p>
              <a:pPr marL="195919" indent="-195919">
                <a:spcBef>
                  <a:spcPts val="0"/>
                </a:spcBef>
                <a:spcAft>
                  <a:spcPts val="0"/>
                </a:spcAft>
              </a:pPr>
              <a:endParaRPr lang="en-US" sz="1600" dirty="0">
                <a:latin typeface="Arial" pitchFamily="18"/>
                <a:ea typeface="WenQuanYi Zen Hei" pitchFamily="2"/>
                <a:cs typeface="Lohit Hindi" pitchFamily="2"/>
              </a:endParaRPr>
            </a:p>
          </p:txBody>
        </p:sp>
      </p:grpSp>
      <p:sp>
        <p:nvSpPr>
          <p:cNvPr id="15" name="Freeform 14"/>
          <p:cNvSpPr/>
          <p:nvPr/>
        </p:nvSpPr>
        <p:spPr>
          <a:xfrm>
            <a:off x="2200957" y="2681595"/>
            <a:ext cx="153479" cy="72665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81633" tIns="40818" rIns="81633" bIns="40818" anchor="ctr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6" name="Freeform 15"/>
          <p:cNvSpPr/>
          <p:nvPr/>
        </p:nvSpPr>
        <p:spPr>
          <a:xfrm rot="5400000">
            <a:off x="940709" y="4236028"/>
            <a:ext cx="153495" cy="7265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81633" tIns="40818" rIns="81633" bIns="40818" anchor="ctr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Freeform 16"/>
          <p:cNvSpPr/>
          <p:nvPr/>
        </p:nvSpPr>
        <p:spPr>
          <a:xfrm rot="5400000">
            <a:off x="940709" y="3468866"/>
            <a:ext cx="153495" cy="72657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C0C0C0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81633" tIns="40818" rIns="81633" bIns="40818" anchor="ctr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8" name="Freeform 17"/>
          <p:cNvSpPr/>
          <p:nvPr/>
        </p:nvSpPr>
        <p:spPr>
          <a:xfrm rot="2700000">
            <a:off x="985124" y="2610381"/>
            <a:ext cx="64664" cy="67824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808080"/>
            </a:solidFill>
            <a:prstDash val="solid"/>
          </a:ln>
        </p:spPr>
        <p:txBody>
          <a:bodyPr vert="horz" wrap="none" lIns="81633" tIns="40818" rIns="81633" bIns="40818" anchor="ctr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9" name="Freeform 18"/>
          <p:cNvSpPr/>
          <p:nvPr/>
        </p:nvSpPr>
        <p:spPr>
          <a:xfrm rot="18900000" flipH="1">
            <a:off x="1017971" y="4983608"/>
            <a:ext cx="64657" cy="67831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808080"/>
            </a:solidFill>
            <a:prstDash val="solid"/>
          </a:ln>
        </p:spPr>
        <p:txBody>
          <a:bodyPr vert="horz" wrap="none" lIns="81633" tIns="40818" rIns="81633" bIns="40818" anchor="ctr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20" name="Freeform 19"/>
          <p:cNvSpPr/>
          <p:nvPr/>
        </p:nvSpPr>
        <p:spPr>
          <a:xfrm rot="8705400">
            <a:off x="781297" y="5116929"/>
            <a:ext cx="581588" cy="516658"/>
          </a:xfrm>
          <a:custGeom>
            <a:avLst/>
            <a:gdLst>
              <a:gd name="stAng" fmla="val 17514599"/>
              <a:gd name="enAng" fmla="val 3814800"/>
              <a:gd name="sw1" fmla="+- enAng 0 stAng"/>
              <a:gd name="sw2" fmla="+- sw1 21600000 0"/>
              <a:gd name="swAng" fmla="?: sw1 sw1 sw2"/>
              <a:gd name="wt1" fmla="sin 10800 stAng"/>
              <a:gd name="ht1" fmla="cos 10800 stAng"/>
              <a:gd name="dx1" fmla="cat2 10800 ht1 wt1"/>
              <a:gd name="dy1" fmla="sat2 10800 ht1 wt1"/>
              <a:gd name="x1" fmla="+- 10800 dx1 0"/>
              <a:gd name="y1" fmla="+- 10800 dy1 0"/>
              <a:gd name="wt2" fmla="sin 10800 enAng"/>
              <a:gd name="ht2" fmla="cos 10800 enAng"/>
              <a:gd name="dx2" fmla="cat2 10800 ht2 wt2"/>
              <a:gd name="dy2" fmla="sat2 10800 ht2 wt2"/>
              <a:gd name="x2" fmla="+- 10800 dx2 0"/>
              <a:gd name="y2" fmla="+- 10800 dy2 0"/>
              <a:gd name="idx" fmla="cos 10800 2700000"/>
              <a:gd name="idy" fmla="sin 10800 2700000"/>
              <a:gd name="il" fmla="+- 10800 0 idx"/>
              <a:gd name="ir" fmla="+- 10800 idx 0"/>
              <a:gd name="it" fmla="+- 10800 0 idy"/>
              <a:gd name="ib" fmla="+- 10800 idy 0"/>
              <a:gd name="low" fmla="val 0"/>
              <a:gd name="mid" fmla="val 10800"/>
              <a:gd name="high" fmla="val 21600"/>
            </a:gdLst>
            <a:ahLst/>
            <a:cxnLst>
              <a:cxn ang="0">
                <a:pos x="high" y="mid"/>
              </a:cxn>
              <a:cxn ang="cd4">
                <a:pos x="mid" y="high"/>
              </a:cxn>
              <a:cxn ang="cd2">
                <a:pos x="low" y="mid"/>
              </a:cxn>
              <a:cxn ang="3cd4">
                <a:pos x="mid" y="low"/>
              </a:cxn>
            </a:cxnLst>
            <a:rect l="il" t="it" r="ir" b="ib"/>
            <a:pathLst>
              <a:path w="21600" h="21600" fill="none">
                <a:moveTo>
                  <a:pt x="x1" y="y1"/>
                </a:moveTo>
                <a:arcTo wR="mid" hR="mid" stAng="stAng" swAng="swAng"/>
              </a:path>
            </a:pathLst>
          </a:custGeom>
          <a:noFill/>
          <a:ln w="36720">
            <a:solidFill>
              <a:srgbClr val="000000"/>
            </a:solidFill>
            <a:prstDash val="solid"/>
            <a:headEnd type="arrow"/>
            <a:tailEnd type="arrow"/>
          </a:ln>
        </p:spPr>
        <p:txBody>
          <a:bodyPr vert="horz" wrap="none" lIns="97959" tIns="57143" rIns="97959" bIns="57143" anchor="ctr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21" name="Freeform 20"/>
          <p:cNvSpPr/>
          <p:nvPr/>
        </p:nvSpPr>
        <p:spPr>
          <a:xfrm rot="7686600">
            <a:off x="524894" y="2836261"/>
            <a:ext cx="581649" cy="516604"/>
          </a:xfrm>
          <a:custGeom>
            <a:avLst/>
            <a:gdLst>
              <a:gd name="stAng" fmla="val 17512800"/>
              <a:gd name="enAng" fmla="val 3817799"/>
              <a:gd name="sw1" fmla="+- enAng 0 stAng"/>
              <a:gd name="sw2" fmla="+- sw1 21600000 0"/>
              <a:gd name="swAng" fmla="?: sw1 sw1 sw2"/>
              <a:gd name="wt1" fmla="sin 10800 stAng"/>
              <a:gd name="ht1" fmla="cos 10800 stAng"/>
              <a:gd name="dx1" fmla="cat2 10800 ht1 wt1"/>
              <a:gd name="dy1" fmla="sat2 10800 ht1 wt1"/>
              <a:gd name="x1" fmla="+- 10800 dx1 0"/>
              <a:gd name="y1" fmla="+- 10800 dy1 0"/>
              <a:gd name="wt2" fmla="sin 10800 enAng"/>
              <a:gd name="ht2" fmla="cos 10800 enAng"/>
              <a:gd name="dx2" fmla="cat2 10800 ht2 wt2"/>
              <a:gd name="dy2" fmla="sat2 10800 ht2 wt2"/>
              <a:gd name="x2" fmla="+- 10800 dx2 0"/>
              <a:gd name="y2" fmla="+- 10800 dy2 0"/>
              <a:gd name="idx" fmla="cos 10800 2700000"/>
              <a:gd name="idy" fmla="sin 10800 2700000"/>
              <a:gd name="il" fmla="+- 10800 0 idx"/>
              <a:gd name="ir" fmla="+- 10800 idx 0"/>
              <a:gd name="it" fmla="+- 10800 0 idy"/>
              <a:gd name="ib" fmla="+- 10800 idy 0"/>
              <a:gd name="low" fmla="val 0"/>
              <a:gd name="mid" fmla="val 10800"/>
              <a:gd name="high" fmla="val 21600"/>
            </a:gdLst>
            <a:ahLst/>
            <a:cxnLst>
              <a:cxn ang="0">
                <a:pos x="high" y="mid"/>
              </a:cxn>
              <a:cxn ang="cd4">
                <a:pos x="mid" y="high"/>
              </a:cxn>
              <a:cxn ang="cd2">
                <a:pos x="low" y="mid"/>
              </a:cxn>
              <a:cxn ang="3cd4">
                <a:pos x="mid" y="low"/>
              </a:cxn>
            </a:cxnLst>
            <a:rect l="il" t="it" r="ir" b="ib"/>
            <a:pathLst>
              <a:path w="21600" h="21600" fill="none">
                <a:moveTo>
                  <a:pt x="x1" y="y1"/>
                </a:moveTo>
                <a:arcTo wR="mid" hR="mid" stAng="stAng" swAng="swAng"/>
              </a:path>
            </a:pathLst>
          </a:custGeom>
          <a:noFill/>
          <a:ln w="36720">
            <a:solidFill>
              <a:srgbClr val="000000"/>
            </a:solidFill>
            <a:prstDash val="solid"/>
            <a:headEnd type="arrow"/>
            <a:tailEnd type="arrow"/>
          </a:ln>
        </p:spPr>
        <p:txBody>
          <a:bodyPr vert="horz" wrap="none" lIns="97959" tIns="57143" rIns="97959" bIns="57143" anchor="ctr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itchFamily="18"/>
              <a:ea typeface="WenQuanYi Zen Hei" pitchFamily="2"/>
              <a:cs typeface="Lohit Hindi" pitchFamily="2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2848" y="4912173"/>
            <a:ext cx="853605" cy="7570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/>
          <p:cNvSpPr txBox="1"/>
          <p:nvPr/>
        </p:nvSpPr>
        <p:spPr>
          <a:xfrm>
            <a:off x="242088" y="5332206"/>
            <a:ext cx="566637" cy="554294"/>
          </a:xfrm>
          <a:prstGeom prst="rect">
            <a:avLst/>
          </a:prstGeom>
          <a:noFill/>
          <a:ln>
            <a:noFill/>
          </a:ln>
        </p:spPr>
        <p:txBody>
          <a:bodyPr vert="horz" wrap="none" lIns="81633" tIns="40818" rIns="81633" bIns="40818" anchorCtr="0" compatLnSpc="0">
            <a:spAutoFit/>
          </a:bodyPr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latin typeface="+mj-lt"/>
                <a:ea typeface="WenQuanYi Zen Hei" pitchFamily="2"/>
                <a:cs typeface="Lohit Hindi" pitchFamily="2"/>
              </a:rPr>
              <a:t>θx</a:t>
            </a:r>
            <a:endParaRPr lang="en-US" sz="3200" dirty="0">
              <a:solidFill>
                <a:srgbClr val="000000"/>
              </a:solidFill>
              <a:latin typeface="+mj-lt"/>
              <a:ea typeface="WenQuanYi Zen Hei" pitchFamily="2"/>
              <a:cs typeface="Lohit Hindi" pitchFamily="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4799" y="2345213"/>
            <a:ext cx="566637" cy="554294"/>
          </a:xfrm>
          <a:prstGeom prst="rect">
            <a:avLst/>
          </a:prstGeom>
          <a:noFill/>
          <a:ln>
            <a:noFill/>
          </a:ln>
        </p:spPr>
        <p:txBody>
          <a:bodyPr vert="horz" wrap="none" lIns="81633" tIns="40818" rIns="81633" bIns="40818" anchorCtr="0" compatLnSpc="0">
            <a:spAutoFit/>
          </a:bodyPr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latin typeface="+mj-lt"/>
                <a:ea typeface="WenQuanYi Zen Hei" pitchFamily="2"/>
                <a:cs typeface="Lohit Hindi" pitchFamily="2"/>
              </a:rPr>
              <a:t>θy</a:t>
            </a:r>
            <a:endParaRPr lang="en-US" sz="3200" dirty="0">
              <a:solidFill>
                <a:srgbClr val="000000"/>
              </a:solidFill>
              <a:latin typeface="+mj-lt"/>
              <a:ea typeface="WenQuanYi Zen Hei" pitchFamily="2"/>
              <a:cs typeface="Lohit Hindi" pitchFamily="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33345" y="1314979"/>
            <a:ext cx="2121871" cy="425348"/>
          </a:xfrm>
          <a:prstGeom prst="rect">
            <a:avLst/>
          </a:prstGeom>
          <a:noFill/>
          <a:ln>
            <a:noFill/>
          </a:ln>
        </p:spPr>
        <p:txBody>
          <a:bodyPr vert="horz" wrap="none" lIns="81633" tIns="40818" rIns="81633" bIns="40818" anchorCtr="0" compatLnSpc="0">
            <a:spAutoFit/>
          </a:bodyPr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r>
              <a:rPr lang="en-US" sz="2200" dirty="0" smtClean="0">
                <a:latin typeface="Verdana" pitchFamily="34"/>
                <a:ea typeface="WenQuanYi Zen Hei" pitchFamily="2"/>
                <a:cs typeface="Lohit Hindi" pitchFamily="2"/>
              </a:rPr>
              <a:t>Hidden object</a:t>
            </a:r>
            <a:endParaRPr lang="en-US" sz="2200" dirty="0">
              <a:latin typeface="Verdana" pitchFamily="34"/>
              <a:ea typeface="WenQuanYi Zen Hei" pitchFamily="2"/>
              <a:cs typeface="Lohit Hindi" pitchFamily="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45172" y="5859599"/>
            <a:ext cx="1640777" cy="428105"/>
          </a:xfrm>
          <a:prstGeom prst="rect">
            <a:avLst/>
          </a:prstGeom>
          <a:noFill/>
          <a:ln>
            <a:noFill/>
          </a:ln>
        </p:spPr>
        <p:txBody>
          <a:bodyPr vert="horz" wrap="none" lIns="81633" tIns="40818" rIns="81633" bIns="40818" anchorCtr="0" compatLnSpc="0">
            <a:spAutoFit/>
          </a:bodyPr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r>
              <a:rPr lang="en-US" sz="2200" dirty="0" smtClean="0">
                <a:latin typeface="Symbol" pitchFamily="18" charset="2"/>
                <a:ea typeface="WenQuanYi Zen Hei" pitchFamily="2"/>
                <a:cs typeface="Lohit Hindi" pitchFamily="2"/>
              </a:rPr>
              <a:t>l</a:t>
            </a:r>
            <a:r>
              <a:rPr lang="en-US" sz="2200" dirty="0" smtClean="0">
                <a:latin typeface="Verdana" pitchFamily="34"/>
                <a:ea typeface="WenQuanYi Zen Hei" pitchFamily="2"/>
                <a:cs typeface="Lohit Hindi" pitchFamily="2"/>
              </a:rPr>
              <a:t>=532 nm</a:t>
            </a:r>
            <a:endParaRPr lang="en-US" sz="2200" dirty="0">
              <a:latin typeface="Verdana" pitchFamily="34"/>
              <a:ea typeface="WenQuanYi Zen Hei" pitchFamily="2"/>
              <a:cs typeface="Lohit Hindi" pitchFamily="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79796" y="1304325"/>
            <a:ext cx="1570951" cy="768262"/>
          </a:xfrm>
          <a:prstGeom prst="rect">
            <a:avLst/>
          </a:prstGeom>
          <a:noFill/>
          <a:ln>
            <a:noFill/>
          </a:ln>
        </p:spPr>
        <p:txBody>
          <a:bodyPr vert="horz" wrap="none" lIns="81633" tIns="40818" rIns="81633" bIns="40818" anchorCtr="0" compatLnSpc="0">
            <a:spAutoFit/>
          </a:bodyPr>
          <a:lstStyle/>
          <a:p>
            <a:pPr marL="195919" indent="-195919" algn="l">
              <a:spcBef>
                <a:spcPts val="0"/>
              </a:spcBef>
              <a:spcAft>
                <a:spcPts val="0"/>
              </a:spcAft>
            </a:pPr>
            <a:r>
              <a:rPr lang="en-US" sz="2200" dirty="0" smtClean="0">
                <a:latin typeface="Verdana" pitchFamily="34"/>
                <a:ea typeface="WenQuanYi Zen Hei" pitchFamily="2"/>
                <a:cs typeface="Lohit Hindi" pitchFamily="2"/>
              </a:rPr>
              <a:t>Diffuser</a:t>
            </a:r>
          </a:p>
          <a:p>
            <a:pPr marL="195919" indent="-195919" algn="l">
              <a:spcBef>
                <a:spcPts val="0"/>
              </a:spcBef>
              <a:spcAft>
                <a:spcPts val="0"/>
              </a:spcAft>
            </a:pPr>
            <a:r>
              <a:rPr lang="en-US" sz="2200" dirty="0" smtClean="0">
                <a:latin typeface="Verdana" pitchFamily="34"/>
                <a:ea typeface="WenQuanYi Zen Hei" pitchFamily="2"/>
                <a:cs typeface="Lohit Hindi" pitchFamily="2"/>
              </a:rPr>
              <a:t>(opaque!)</a:t>
            </a:r>
            <a:endParaRPr lang="en-US" sz="2200" dirty="0">
              <a:latin typeface="Verdana" pitchFamily="34"/>
              <a:ea typeface="WenQuanYi Zen Hei" pitchFamily="2"/>
              <a:cs typeface="Lohit Hindi" pitchFamily="2"/>
            </a:endParaRPr>
          </a:p>
        </p:txBody>
      </p:sp>
      <p:sp>
        <p:nvSpPr>
          <p:cNvPr id="30" name="Straight Connector 29"/>
          <p:cNvSpPr/>
          <p:nvPr/>
        </p:nvSpPr>
        <p:spPr>
          <a:xfrm flipV="1">
            <a:off x="5571615" y="4308970"/>
            <a:ext cx="654083" cy="3266"/>
          </a:xfrm>
          <a:prstGeom prst="line">
            <a:avLst/>
          </a:prstGeom>
          <a:noFill/>
          <a:ln w="36720">
            <a:solidFill>
              <a:srgbClr val="000000"/>
            </a:solidFill>
            <a:prstDash val="solid"/>
            <a:headEnd type="arrow"/>
            <a:tailEnd type="arrow"/>
          </a:ln>
        </p:spPr>
        <p:txBody>
          <a:bodyPr vert="horz" wrap="none" lIns="98286" tIns="57469" rIns="98286" bIns="57469" anchor="ctr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44000" y="4514067"/>
            <a:ext cx="992267" cy="425348"/>
          </a:xfrm>
          <a:prstGeom prst="rect">
            <a:avLst/>
          </a:prstGeom>
          <a:noFill/>
          <a:ln>
            <a:noFill/>
          </a:ln>
        </p:spPr>
        <p:txBody>
          <a:bodyPr vert="horz" wrap="none" lIns="81633" tIns="40818" rIns="81633" bIns="40818" anchorCtr="0" compatLnSpc="0">
            <a:spAutoFit/>
          </a:bodyPr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r>
              <a:rPr lang="en-US" sz="2200" dirty="0" smtClean="0">
                <a:latin typeface="Verdana" pitchFamily="34"/>
                <a:ea typeface="WenQuanYi Zen Hei" pitchFamily="2"/>
                <a:cs typeface="Lohit Hindi" pitchFamily="2"/>
              </a:rPr>
              <a:t>6 mm</a:t>
            </a:r>
            <a:endParaRPr lang="en-US" sz="2200" dirty="0">
              <a:latin typeface="Verdana" pitchFamily="34"/>
              <a:ea typeface="WenQuanYi Zen Hei" pitchFamily="2"/>
              <a:cs typeface="Lohit Hindi" pitchFamily="2"/>
            </a:endParaRPr>
          </a:p>
        </p:txBody>
      </p:sp>
      <p:sp>
        <p:nvSpPr>
          <p:cNvPr id="27" name="Titel 26"/>
          <p:cNvSpPr>
            <a:spLocks noGrp="1"/>
          </p:cNvSpPr>
          <p:nvPr>
            <p:ph type="title"/>
          </p:nvPr>
        </p:nvSpPr>
        <p:spPr>
          <a:xfrm>
            <a:off x="360000" y="0"/>
            <a:ext cx="8784000" cy="1079500"/>
          </a:xfrm>
        </p:spPr>
        <p:txBody>
          <a:bodyPr/>
          <a:lstStyle/>
          <a:p>
            <a:r>
              <a:rPr lang="en-US" b="1" i="1" dirty="0" smtClean="0"/>
              <a:t>Apparatus to see through screen</a:t>
            </a:r>
            <a:endParaRPr lang="en-US" b="1" i="1" noProof="0" dirty="0"/>
          </a:p>
        </p:txBody>
      </p:sp>
      <p:pic>
        <p:nvPicPr>
          <p:cNvPr id="14" name="Afbeelding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94224" y="1112854"/>
            <a:ext cx="1547144" cy="1312862"/>
          </a:xfrm>
          <a:prstGeom prst="rect">
            <a:avLst/>
          </a:prstGeom>
        </p:spPr>
      </p:pic>
      <p:cxnSp>
        <p:nvCxnSpPr>
          <p:cNvPr id="33" name="Rechte verbindingslijn 32"/>
          <p:cNvCxnSpPr/>
          <p:nvPr/>
        </p:nvCxnSpPr>
        <p:spPr bwMode="auto">
          <a:xfrm>
            <a:off x="2682458" y="2656384"/>
            <a:ext cx="699771" cy="82930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2" name="Groeperen 44"/>
          <p:cNvGrpSpPr/>
          <p:nvPr/>
        </p:nvGrpSpPr>
        <p:grpSpPr>
          <a:xfrm>
            <a:off x="2565828" y="1995528"/>
            <a:ext cx="4911356" cy="1710450"/>
            <a:chOff x="2565828" y="1995526"/>
            <a:chExt cx="4911356" cy="1710450"/>
          </a:xfrm>
        </p:grpSpPr>
        <p:cxnSp>
          <p:nvCxnSpPr>
            <p:cNvPr id="35" name="Rechte verbindingslijn 34"/>
            <p:cNvCxnSpPr/>
            <p:nvPr/>
          </p:nvCxnSpPr>
          <p:spPr bwMode="auto">
            <a:xfrm flipH="1" flipV="1">
              <a:off x="2565828" y="2138064"/>
              <a:ext cx="311009" cy="725645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D85B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36" name="Rechte verbindingslijn 35"/>
            <p:cNvCxnSpPr/>
            <p:nvPr/>
          </p:nvCxnSpPr>
          <p:spPr bwMode="auto">
            <a:xfrm flipH="1" flipV="1">
              <a:off x="2863879" y="2889626"/>
              <a:ext cx="4613305" cy="168452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D85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Rechte verbindingslijn 38"/>
            <p:cNvCxnSpPr/>
            <p:nvPr/>
          </p:nvCxnSpPr>
          <p:spPr bwMode="auto">
            <a:xfrm flipH="1">
              <a:off x="5779591" y="3197520"/>
              <a:ext cx="1603778" cy="508456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D85B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1" name="Rechte verbindingslijn 40"/>
            <p:cNvCxnSpPr/>
            <p:nvPr/>
          </p:nvCxnSpPr>
          <p:spPr bwMode="auto">
            <a:xfrm flipH="1" flipV="1">
              <a:off x="5753674" y="1995526"/>
              <a:ext cx="1678425" cy="719454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D85B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43" name="Rechte verbindingslijn 42"/>
            <p:cNvCxnSpPr/>
            <p:nvPr/>
          </p:nvCxnSpPr>
          <p:spPr bwMode="auto">
            <a:xfrm flipH="1" flipV="1">
              <a:off x="5637045" y="2578634"/>
              <a:ext cx="1717303" cy="489307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FFD85B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</p:grpSp>
      <p:sp>
        <p:nvSpPr>
          <p:cNvPr id="32" name="TextBox 31"/>
          <p:cNvSpPr txBox="1"/>
          <p:nvPr/>
        </p:nvSpPr>
        <p:spPr>
          <a:xfrm>
            <a:off x="5850784" y="4939415"/>
            <a:ext cx="31463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0"/>
              </a:spcBef>
            </a:pPr>
            <a:r>
              <a:rPr lang="nl-NL" sz="2000" dirty="0" err="1" smtClean="0"/>
              <a:t>Essential</a:t>
            </a:r>
            <a:r>
              <a:rPr lang="nl-NL" sz="2000" dirty="0" smtClean="0"/>
              <a:t> tricks: </a:t>
            </a:r>
          </a:p>
          <a:p>
            <a:pPr algn="r">
              <a:spcBef>
                <a:spcPts val="0"/>
              </a:spcBef>
            </a:pPr>
            <a:r>
              <a:rPr lang="nl-NL" sz="2000" dirty="0" err="1" smtClean="0"/>
              <a:t>Perform</a:t>
            </a:r>
            <a:r>
              <a:rPr lang="nl-NL" sz="2000" dirty="0" smtClean="0"/>
              <a:t> </a:t>
            </a:r>
            <a:r>
              <a:rPr lang="nl-NL" sz="2000" dirty="0" err="1" smtClean="0"/>
              <a:t>rotations</a:t>
            </a:r>
            <a:r>
              <a:rPr lang="nl-NL" sz="2000" dirty="0" smtClean="0"/>
              <a:t>,</a:t>
            </a:r>
            <a:endParaRPr lang="nl-NL" sz="2000" dirty="0"/>
          </a:p>
          <a:p>
            <a:pPr algn="r">
              <a:spcBef>
                <a:spcPts val="0"/>
              </a:spcBef>
            </a:pPr>
            <a:r>
              <a:rPr lang="nl-NL" sz="2000" dirty="0" err="1" smtClean="0"/>
              <a:t>Angle-correlations</a:t>
            </a:r>
            <a:r>
              <a:rPr lang="nl-NL" sz="2000" dirty="0" smtClean="0"/>
              <a:t> </a:t>
            </a:r>
            <a:r>
              <a:rPr lang="nl-NL" sz="2000" dirty="0"/>
              <a:t>&amp; </a:t>
            </a:r>
          </a:p>
          <a:p>
            <a:pPr algn="r">
              <a:spcBef>
                <a:spcPts val="0"/>
              </a:spcBef>
            </a:pPr>
            <a:r>
              <a:rPr lang="nl-NL" sz="2000" dirty="0" smtClean="0"/>
              <a:t>Image </a:t>
            </a:r>
            <a:r>
              <a:rPr lang="nl-NL" sz="2000" dirty="0" err="1"/>
              <a:t>reconstruction</a:t>
            </a:r>
            <a:r>
              <a:rPr lang="nl-NL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497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7527" y="1337846"/>
            <a:ext cx="3350376" cy="848462"/>
          </a:xfrm>
          <a:prstGeom prst="rect">
            <a:avLst/>
          </a:prstGeom>
          <a:noFill/>
          <a:ln>
            <a:noFill/>
          </a:ln>
        </p:spPr>
        <p:txBody>
          <a:bodyPr vert="horz" wrap="none" lIns="81633" tIns="40818" rIns="81633" bIns="40818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latin typeface="Arial"/>
                <a:ea typeface="WenQuanYi Zen Hei" pitchFamily="2"/>
                <a:cs typeface="Lohit Hindi" pitchFamily="2"/>
              </a:rPr>
              <a:t>Object</a:t>
            </a:r>
          </a:p>
          <a:p>
            <a:pPr marL="195919" indent="-195919">
              <a:spcBef>
                <a:spcPts val="0"/>
              </a:spcBef>
              <a:spcAft>
                <a:spcPts val="0"/>
              </a:spcAft>
            </a:pPr>
            <a:r>
              <a:rPr lang="en-US" sz="2600" dirty="0" smtClean="0">
                <a:solidFill>
                  <a:srgbClr val="000000"/>
                </a:solidFill>
                <a:latin typeface="Arial"/>
                <a:ea typeface="WenQuanYi Zen Hei" pitchFamily="2"/>
                <a:cs typeface="Lohit Hindi" pitchFamily="2"/>
              </a:rPr>
              <a:t>(before)</a:t>
            </a:r>
            <a:endParaRPr lang="en-US" sz="2600" dirty="0">
              <a:solidFill>
                <a:srgbClr val="000000"/>
              </a:solidFill>
              <a:latin typeface="Arial"/>
              <a:ea typeface="WenQuanYi Zen Hei" pitchFamily="2"/>
              <a:cs typeface="Lohit Hindi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8920" y="1361592"/>
            <a:ext cx="2938961" cy="824716"/>
          </a:xfrm>
          <a:prstGeom prst="rect">
            <a:avLst/>
          </a:prstGeom>
          <a:noFill/>
          <a:ln>
            <a:noFill/>
          </a:ln>
        </p:spPr>
        <p:txBody>
          <a:bodyPr vert="horz" wrap="none" lIns="81633" tIns="40818" rIns="81633" bIns="40818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r>
              <a:rPr lang="en-US" sz="2600" dirty="0" smtClean="0">
                <a:solidFill>
                  <a:srgbClr val="000000"/>
                </a:solidFill>
                <a:latin typeface="Arial"/>
                <a:ea typeface="WenQuanYi Zen Hei" pitchFamily="2"/>
                <a:cs typeface="Lohit Hindi" pitchFamily="2"/>
              </a:rPr>
              <a:t>Object</a:t>
            </a:r>
          </a:p>
          <a:p>
            <a:pPr marL="195919" indent="-195919">
              <a:spcBef>
                <a:spcPts val="0"/>
              </a:spcBef>
              <a:spcAft>
                <a:spcPts val="0"/>
              </a:spcAft>
            </a:pPr>
            <a:r>
              <a:rPr lang="en-US" sz="2600" dirty="0" smtClean="0">
                <a:solidFill>
                  <a:srgbClr val="000000"/>
                </a:solidFill>
                <a:latin typeface="Arial"/>
                <a:ea typeface="WenQuanYi Zen Hei" pitchFamily="2"/>
                <a:cs typeface="Lohit Hindi" pitchFamily="2"/>
              </a:rPr>
              <a:t>(recovered)</a:t>
            </a:r>
            <a:endParaRPr lang="en-US" sz="2600" dirty="0">
              <a:solidFill>
                <a:srgbClr val="000000"/>
              </a:solidFill>
              <a:latin typeface="Arial"/>
              <a:ea typeface="WenQuanYi Zen Hei" pitchFamily="2"/>
              <a:cs typeface="Lohit Hindi" pitchFamily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tretch>
            <a:fillRect/>
          </a:stretch>
        </p:blipFill>
        <p:spPr>
          <a:xfrm>
            <a:off x="722659" y="2404546"/>
            <a:ext cx="3910777" cy="3295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tretch>
            <a:fillRect/>
          </a:stretch>
        </p:blipFill>
        <p:spPr>
          <a:xfrm>
            <a:off x="750673" y="2429697"/>
            <a:ext cx="3910777" cy="330406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7"/>
          <p:cNvSpPr/>
          <p:nvPr/>
        </p:nvSpPr>
        <p:spPr>
          <a:xfrm>
            <a:off x="4158303" y="2442271"/>
            <a:ext cx="500276" cy="329590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FE7E5">
              <a:alpha val="0"/>
            </a:srgbClr>
          </a:solidFill>
          <a:ln w="18360">
            <a:solidFill>
              <a:srgbClr val="000000"/>
            </a:solidFill>
            <a:prstDash val="solid"/>
          </a:ln>
        </p:spPr>
        <p:txBody>
          <a:bodyPr vert="horz" wrap="none" lIns="90122" tIns="49306" rIns="90122" bIns="49306" anchor="ctr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952878" y="5395583"/>
            <a:ext cx="1227179" cy="13749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808080"/>
            </a:solidFill>
            <a:prstDash val="solid"/>
          </a:ln>
        </p:spPr>
        <p:txBody>
          <a:bodyPr vert="horz" wrap="none" lIns="81633" tIns="40818" rIns="81633" bIns="40818" anchor="ctr" anchorCtr="0" compatLnSpc="0"/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  <a:latin typeface="Arial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64913" y="5039278"/>
            <a:ext cx="969832" cy="335911"/>
          </a:xfrm>
          <a:prstGeom prst="rect">
            <a:avLst/>
          </a:prstGeom>
          <a:noFill/>
          <a:ln>
            <a:noFill/>
          </a:ln>
        </p:spPr>
        <p:txBody>
          <a:bodyPr vert="horz" wrap="none" lIns="81633" tIns="40818" rIns="81633" bIns="40818" anchorCtr="0" compatLnSpc="0">
            <a:spAutoFit/>
          </a:bodyPr>
          <a:lstStyle/>
          <a:p>
            <a:pPr marL="195919" indent="-195919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FFFFFF"/>
                </a:solidFill>
                <a:latin typeface="Verdana" pitchFamily="34"/>
                <a:ea typeface="WenQuanYi Zen Hei" pitchFamily="2"/>
                <a:cs typeface="Lohit Hindi" pitchFamily="2"/>
              </a:rPr>
              <a:t>100 </a:t>
            </a:r>
            <a:r>
              <a:rPr lang="en-US" sz="1600" dirty="0">
                <a:solidFill>
                  <a:srgbClr val="FFFFFF"/>
                </a:solidFill>
                <a:latin typeface="Symbol" pitchFamily="18"/>
                <a:ea typeface="WenQuanYi Zen Hei" pitchFamily="2"/>
                <a:cs typeface="Lohit Hindi" pitchFamily="2"/>
              </a:rPr>
              <a:t>m</a:t>
            </a:r>
            <a:r>
              <a:rPr lang="en-US" sz="1600" dirty="0">
                <a:solidFill>
                  <a:srgbClr val="FFFFFF"/>
                </a:solidFill>
                <a:latin typeface="Verdana" pitchFamily="34"/>
                <a:ea typeface="WenQuanYi Zen Hei" pitchFamily="2"/>
                <a:cs typeface="Lohit Hindi" pitchFamily="2"/>
              </a:rPr>
              <a:t>m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60000" y="0"/>
            <a:ext cx="8784000" cy="1079500"/>
          </a:xfrm>
        </p:spPr>
        <p:txBody>
          <a:bodyPr/>
          <a:lstStyle/>
          <a:p>
            <a:r>
              <a:rPr lang="en-US" b="1" i="1" noProof="0" dirty="0" smtClean="0"/>
              <a:t>Look through opaque screen!</a:t>
            </a:r>
            <a:endParaRPr lang="en-US" b="1" i="1" noProof="0" dirty="0"/>
          </a:p>
        </p:txBody>
      </p:sp>
      <p:pic>
        <p:nvPicPr>
          <p:cNvPr id="11" name="Picture 2" descr="D:\_Vos\papers\2012\nature_see-through_jacopo\figures\Nature491cover_hir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218" y="1175665"/>
            <a:ext cx="2507257" cy="329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60000" y="5968458"/>
            <a:ext cx="87840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nl-NL" sz="1900" dirty="0" err="1" smtClean="0">
                <a:solidFill>
                  <a:srgbClr val="000000"/>
                </a:solidFill>
              </a:rPr>
              <a:t>Bertolotti</a:t>
            </a:r>
            <a:r>
              <a:rPr lang="nl-NL" sz="1900" dirty="0">
                <a:solidFill>
                  <a:srgbClr val="000000"/>
                </a:solidFill>
              </a:rPr>
              <a:t>, </a:t>
            </a:r>
            <a:r>
              <a:rPr lang="nl-NL" sz="1900" dirty="0" smtClean="0">
                <a:solidFill>
                  <a:srgbClr val="000000"/>
                </a:solidFill>
              </a:rPr>
              <a:t>van </a:t>
            </a:r>
            <a:r>
              <a:rPr lang="nl-NL" sz="1900" dirty="0">
                <a:solidFill>
                  <a:srgbClr val="000000"/>
                </a:solidFill>
              </a:rPr>
              <a:t>Putten, </a:t>
            </a:r>
            <a:r>
              <a:rPr lang="nl-NL" sz="1900" dirty="0" smtClean="0">
                <a:solidFill>
                  <a:srgbClr val="000000"/>
                </a:solidFill>
              </a:rPr>
              <a:t>Blum</a:t>
            </a:r>
            <a:r>
              <a:rPr lang="nl-NL" sz="1900" dirty="0">
                <a:solidFill>
                  <a:srgbClr val="000000"/>
                </a:solidFill>
              </a:rPr>
              <a:t>, </a:t>
            </a:r>
            <a:r>
              <a:rPr lang="nl-NL" sz="1900" dirty="0" smtClean="0">
                <a:solidFill>
                  <a:srgbClr val="000000"/>
                </a:solidFill>
              </a:rPr>
              <a:t>Lagendijk</a:t>
            </a:r>
            <a:r>
              <a:rPr lang="nl-NL" sz="1900" dirty="0">
                <a:solidFill>
                  <a:srgbClr val="000000"/>
                </a:solidFill>
              </a:rPr>
              <a:t>, </a:t>
            </a:r>
            <a:r>
              <a:rPr lang="nl-NL" sz="1900" dirty="0" smtClean="0">
                <a:solidFill>
                  <a:srgbClr val="000000"/>
                </a:solidFill>
              </a:rPr>
              <a:t>WLV &amp; Mosk, Nature </a:t>
            </a:r>
            <a:r>
              <a:rPr lang="nl-NL" sz="1900" b="1" dirty="0" smtClean="0">
                <a:solidFill>
                  <a:srgbClr val="000000"/>
                </a:solidFill>
              </a:rPr>
              <a:t>491</a:t>
            </a:r>
            <a:r>
              <a:rPr lang="nl-NL" sz="1900" dirty="0">
                <a:solidFill>
                  <a:srgbClr val="000000"/>
                </a:solidFill>
              </a:rPr>
              <a:t> </a:t>
            </a:r>
            <a:r>
              <a:rPr lang="nl-NL" sz="1900" dirty="0" smtClean="0">
                <a:solidFill>
                  <a:srgbClr val="000000"/>
                </a:solidFill>
              </a:rPr>
              <a:t>(2012) 232</a:t>
            </a:r>
            <a:endParaRPr lang="nl-NL" sz="1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62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8.67052E-7 L 0.43264 -0.0108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32" y="-5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349250" y="1079500"/>
            <a:ext cx="87947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793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17938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On the shoulders of giants </a:t>
            </a:r>
            <a:r>
              <a:rPr lang="en-US" sz="2600" dirty="0" err="1" smtClean="0"/>
              <a:t>D&amp;H</a:t>
            </a: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lvl="0" algn="l" defTabSz="914400">
              <a:spcBef>
                <a:spcPct val="0"/>
              </a:spcBef>
              <a:spcAft>
                <a:spcPts val="300"/>
              </a:spcAft>
              <a:buSzPct val="75000"/>
              <a:buBlip>
                <a:blip r:embed="rId3"/>
              </a:buBlip>
            </a:pPr>
            <a:r>
              <a:rPr lang="en-US" sz="2600" dirty="0" smtClean="0">
                <a:solidFill>
                  <a:srgbClr val="000000"/>
                </a:solidFill>
              </a:rPr>
              <a:t> See through an opaque screen</a:t>
            </a:r>
            <a:endParaRPr lang="en-US" sz="2600" dirty="0">
              <a:solidFill>
                <a:srgbClr val="000000"/>
              </a:solidFill>
            </a:endParaRP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>
                <a:solidFill>
                  <a:srgbClr val="FF0000"/>
                </a:solidFill>
              </a:rPr>
              <a:t> </a:t>
            </a:r>
            <a:r>
              <a:rPr lang="en-US" sz="2600" dirty="0">
                <a:solidFill>
                  <a:srgbClr val="FF0000"/>
                </a:solidFill>
              </a:rPr>
              <a:t>When are photons emitted</a:t>
            </a:r>
            <a:endParaRPr lang="en-US" sz="2600" dirty="0" smtClean="0">
              <a:solidFill>
                <a:srgbClr val="FF0000"/>
              </a:solidFill>
            </a:endParaRP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r>
              <a:rPr lang="en-US" sz="2600" dirty="0"/>
              <a:t> </a:t>
            </a:r>
            <a:r>
              <a:rPr lang="en-US" sz="2600" dirty="0" smtClean="0"/>
              <a:t>  (“photonic birth control” ;-)</a:t>
            </a: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Which inspiration from France?</a:t>
            </a:r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  <a:buFontTx/>
              <a:buBlip>
                <a:blip r:embed="rId3"/>
              </a:buBlip>
            </a:pPr>
            <a:r>
              <a:rPr lang="en-US" sz="2600" dirty="0" smtClean="0"/>
              <a:t> Many thanks</a:t>
            </a:r>
            <a:endParaRPr lang="en-US" sz="26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1300" dirty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2600" dirty="0" smtClean="0"/>
          </a:p>
          <a:p>
            <a:pPr algn="l">
              <a:spcBef>
                <a:spcPct val="0"/>
              </a:spcBef>
              <a:spcAft>
                <a:spcPts val="300"/>
              </a:spcAft>
              <a:buSzPct val="75000"/>
            </a:pPr>
            <a:endParaRPr lang="en-US" sz="2600" dirty="0"/>
          </a:p>
        </p:txBody>
      </p:sp>
      <p:pic>
        <p:nvPicPr>
          <p:cNvPr id="6" name="Picture 7" descr="Asterix-et-Obeli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370" y="1335314"/>
            <a:ext cx="2586197" cy="255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0363" y="0"/>
            <a:ext cx="8783637" cy="1079500"/>
          </a:xfrm>
        </p:spPr>
        <p:txBody>
          <a:bodyPr/>
          <a:lstStyle/>
          <a:p>
            <a:r>
              <a:rPr lang="en-GB" b="1" i="1" dirty="0" smtClean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751400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1502</Words>
  <Application>Microsoft Office PowerPoint</Application>
  <PresentationFormat>On-screen Show (4:3)</PresentationFormat>
  <Paragraphs>481</Paragraphs>
  <Slides>32</Slides>
  <Notes>15</Notes>
  <HiddenSlides>0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Verdana</vt:lpstr>
      <vt:lpstr>Symbol</vt:lpstr>
      <vt:lpstr>Lohit Hindi</vt:lpstr>
      <vt:lpstr>WenQuanYi Zen Hei</vt:lpstr>
      <vt:lpstr>Times New Roman</vt:lpstr>
      <vt:lpstr>Default Design</vt:lpstr>
      <vt:lpstr>CorelDRAW</vt:lpstr>
      <vt:lpstr>«Traité de la lumière»? Traitons ces photons!</vt:lpstr>
      <vt:lpstr>On shoulder of giants: Descartes</vt:lpstr>
      <vt:lpstr>On shoulder of giants: Huygens</vt:lpstr>
      <vt:lpstr>Outline</vt:lpstr>
      <vt:lpstr>Take an image (modern way)</vt:lpstr>
      <vt:lpstr>Limit to imaging</vt:lpstr>
      <vt:lpstr>Apparatus to see through screen</vt:lpstr>
      <vt:lpstr>Look through opaque screen!</vt:lpstr>
      <vt:lpstr>Outline</vt:lpstr>
      <vt:lpstr>“How a photon is born”</vt:lpstr>
      <vt:lpstr>“Birth moments” are random</vt:lpstr>
      <vt:lpstr>Photonic “birth-control device”</vt:lpstr>
      <vt:lpstr>Goal: photons at desired moment</vt:lpstr>
      <vt:lpstr>Outline</vt:lpstr>
      <vt:lpstr>1: Fast connected hi-tech centers</vt:lpstr>
      <vt:lpstr>1: NL similar size as France (?)</vt:lpstr>
      <vt:lpstr>1: Faster innovation</vt:lpstr>
      <vt:lpstr>2: “Piketty” in science?</vt:lpstr>
      <vt:lpstr>3: Near-future science policy</vt:lpstr>
      <vt:lpstr>3: Near-future science policy</vt:lpstr>
      <vt:lpstr>Outline</vt:lpstr>
      <vt:lpstr>Many thanks to the COPS</vt:lpstr>
      <vt:lpstr>Thanks: PhDs, postdocs, techs</vt:lpstr>
      <vt:lpstr>Applied Nanophotonics Twente</vt:lpstr>
      <vt:lpstr>Thanks: collaborating teams</vt:lpstr>
      <vt:lpstr>Thanks: mentors &amp; advisors</vt:lpstr>
      <vt:lpstr>Thanks: funding agents &amp; institute</vt:lpstr>
      <vt:lpstr>Grand merci: family &amp; friends</vt:lpstr>
      <vt:lpstr>Special dedication</vt:lpstr>
      <vt:lpstr>Thanks to my beloved ladies</vt:lpstr>
      <vt:lpstr>Merci beaucoup!!!</vt:lpstr>
      <vt:lpstr>PowerPoint Presentation</vt:lpstr>
    </vt:vector>
  </TitlesOfParts>
  <Company>COPS, 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Traitons ces photons!</dc:title>
  <dc:subject>On receiving the Descartes-Huygens Prize</dc:subject>
  <dc:creator>Vos, W.L. (TNW)</dc:creator>
  <cp:lastModifiedBy>WLV</cp:lastModifiedBy>
  <cp:revision>837</cp:revision>
  <cp:lastPrinted>1601-01-01T00:00:00Z</cp:lastPrinted>
  <dcterms:created xsi:type="dcterms:W3CDTF">1601-01-01T00:00:00Z</dcterms:created>
  <dcterms:modified xsi:type="dcterms:W3CDTF">2015-01-28T15:53:11Z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