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6" r:id="rId10"/>
    <p:sldId id="267" r:id="rId11"/>
    <p:sldId id="268" r:id="rId12"/>
    <p:sldId id="273" r:id="rId13"/>
    <p:sldId id="276" r:id="rId14"/>
    <p:sldId id="277" r:id="rId15"/>
  </p:sldIdLst>
  <p:sldSz cx="9144000" cy="6858000" type="screen4x3"/>
  <p:notesSz cx="6797675" cy="9928225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Verdana" panose="020B0604030504040204" pitchFamily="34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algn="ctr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DDDDD"/>
    <a:srgbClr val="FF3300"/>
    <a:srgbClr val="339933"/>
    <a:srgbClr val="FFCCCC"/>
    <a:srgbClr val="9933FF"/>
    <a:srgbClr val="CCEC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4743" autoAdjust="0"/>
  </p:normalViewPr>
  <p:slideViewPr>
    <p:cSldViewPr snapToGrid="0">
      <p:cViewPr varScale="1">
        <p:scale>
          <a:sx n="62" d="100"/>
          <a:sy n="62" d="100"/>
        </p:scale>
        <p:origin x="1286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1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1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1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/>
            </a:lvl1pPr>
          </a:lstStyle>
          <a:p>
            <a:fld id="{57CE1B80-96EA-4198-8198-2674827510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85803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/>
            </a:lvl1pPr>
          </a:lstStyle>
          <a:p>
            <a:fld id="{045CD578-DF23-4B8D-9A6D-EE52D3CA72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767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13B03C6-797D-4362-8F89-E6552B9EC0E6}" type="slidenum">
              <a:rPr lang="en-US" altLang="nl-NL"/>
              <a:pPr/>
              <a:t>1</a:t>
            </a:fld>
            <a:endParaRPr lang="en-US" altLang="nl-NL"/>
          </a:p>
        </p:txBody>
      </p:sp>
      <p:sp>
        <p:nvSpPr>
          <p:cNvPr id="184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573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334376E-9D3F-4A4C-9F61-CFF7533F09D4}" type="slidenum">
              <a:rPr lang="nl-NL" altLang="nl-NL"/>
              <a:pPr/>
              <a:t>9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983922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832EF76-45CA-4AFA-B1EE-2A48E71AA224}" type="slidenum">
              <a:rPr lang="nl-NL" altLang="nl-NL"/>
              <a:pPr/>
              <a:t>10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7453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3157DCE-BFEF-4DD7-8DFA-517AB371D183}" type="slidenum">
              <a:rPr lang="nl-NL" altLang="nl-NL"/>
              <a:pPr/>
              <a:t>11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1234377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1873242-0B2C-4789-8A6B-9C23D860CCEF}" type="slidenum">
              <a:rPr lang="nl-NL" altLang="nl-NL"/>
              <a:pPr/>
              <a:t>12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41785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>
            <a:spLocks noChangeArrowheads="1"/>
          </p:cNvSpPr>
          <p:nvPr userDrawn="1"/>
        </p:nvSpPr>
        <p:spPr bwMode="auto">
          <a:xfrm rot="10800000">
            <a:off x="0" y="5089525"/>
            <a:ext cx="9144000" cy="215900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nl-NL" altLang="en-US"/>
          </a:p>
        </p:txBody>
      </p:sp>
      <p:sp>
        <p:nvSpPr>
          <p:cNvPr id="4" name="Line 12"/>
          <p:cNvSpPr>
            <a:spLocks noChangeShapeType="1"/>
          </p:cNvSpPr>
          <p:nvPr userDrawn="1"/>
        </p:nvSpPr>
        <p:spPr bwMode="auto">
          <a:xfrm>
            <a:off x="0" y="530225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" name="Picture 11" descr="footer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10188"/>
            <a:ext cx="9144000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56369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3167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303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303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5067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4" y="0"/>
            <a:ext cx="8181975" cy="10795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4088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4018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5900" y="1358900"/>
            <a:ext cx="4292600" cy="49450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0900" y="1358900"/>
            <a:ext cx="4292600" cy="49450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7296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7458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7400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7078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4562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7102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2"/>
          <p:cNvSpPr>
            <a:spLocks noChangeArrowheads="1"/>
          </p:cNvSpPr>
          <p:nvPr userDrawn="1"/>
        </p:nvSpPr>
        <p:spPr bwMode="auto">
          <a:xfrm>
            <a:off x="0" y="1041400"/>
            <a:ext cx="9144000" cy="381000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nl-NL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5900" y="1358900"/>
            <a:ext cx="8737600" cy="494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smtClean="0"/>
              <a:t>Click to edit Master text styles</a:t>
            </a:r>
          </a:p>
          <a:p>
            <a:pPr lvl="1"/>
            <a:r>
              <a:rPr lang="en-US" altLang="nl-NL" smtClean="0"/>
              <a:t>Second level</a:t>
            </a:r>
          </a:p>
          <a:p>
            <a:pPr lvl="2"/>
            <a:r>
              <a:rPr lang="en-US" altLang="nl-NL" smtClean="0"/>
              <a:t>Third level</a:t>
            </a:r>
          </a:p>
        </p:txBody>
      </p:sp>
      <p:sp>
        <p:nvSpPr>
          <p:cNvPr id="1028" name="Rectangle 19"/>
          <p:cNvSpPr>
            <a:spLocks noChangeArrowheads="1"/>
          </p:cNvSpPr>
          <p:nvPr userDrawn="1"/>
        </p:nvSpPr>
        <p:spPr bwMode="auto">
          <a:xfrm rot="10800000">
            <a:off x="0" y="6273800"/>
            <a:ext cx="9144000" cy="215900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nl-NL" altLang="en-US"/>
          </a:p>
        </p:txBody>
      </p:sp>
      <p:pic>
        <p:nvPicPr>
          <p:cNvPr id="1029" name="Picture 20" descr="bovenkant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3" r="37718"/>
          <a:stretch>
            <a:fillRect/>
          </a:stretch>
        </p:blipFill>
        <p:spPr bwMode="auto">
          <a:xfrm>
            <a:off x="0" y="6350000"/>
            <a:ext cx="91440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Line 21"/>
          <p:cNvSpPr>
            <a:spLocks noChangeShapeType="1"/>
          </p:cNvSpPr>
          <p:nvPr userDrawn="1"/>
        </p:nvSpPr>
        <p:spPr bwMode="auto">
          <a:xfrm>
            <a:off x="0" y="6346825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1" name="Picture 9" descr="header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7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1025" y="0"/>
            <a:ext cx="85629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smtClean="0"/>
              <a:t>Click to edit Master title style</a:t>
            </a:r>
          </a:p>
        </p:txBody>
      </p:sp>
      <p:sp>
        <p:nvSpPr>
          <p:cNvPr id="1033" name="Line 24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3333CC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3333CC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3333CC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3333CC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3333CC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 i="1">
          <a:solidFill>
            <a:srgbClr val="3333CC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 i="1">
          <a:solidFill>
            <a:srgbClr val="3333CC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 i="1">
          <a:solidFill>
            <a:srgbClr val="3333CC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 i="1">
          <a:solidFill>
            <a:srgbClr val="3333CC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50000"/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–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11" Type="http://schemas.openxmlformats.org/officeDocument/2006/relationships/image" Target="../media/image12.jpe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11" Type="http://schemas.openxmlformats.org/officeDocument/2006/relationships/image" Target="../media/image12.jpeg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8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sqrtcoverthesis2.jpg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3" t="11617" r="21094" b="7890"/>
          <a:stretch>
            <a:fillRect/>
          </a:stretch>
        </p:blipFill>
        <p:spPr bwMode="auto">
          <a:xfrm>
            <a:off x="1428750" y="676275"/>
            <a:ext cx="6229350" cy="423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60"/>
          <p:cNvSpPr>
            <a:spLocks noGrp="1" noChangeArrowheads="1"/>
          </p:cNvSpPr>
          <p:nvPr>
            <p:ph type="ctrTitle"/>
          </p:nvPr>
        </p:nvSpPr>
        <p:spPr>
          <a:xfrm>
            <a:off x="266700" y="200025"/>
            <a:ext cx="8648700" cy="2066925"/>
          </a:xfrm>
        </p:spPr>
        <p:txBody>
          <a:bodyPr/>
          <a:lstStyle/>
          <a:p>
            <a:pPr algn="ctr">
              <a:defRPr/>
            </a:pPr>
            <a:r>
              <a:rPr lang="en-US" kern="1200" dirty="0" smtClean="0">
                <a:cs typeface="Arial" pitchFamily="34" charset="0"/>
              </a:rPr>
              <a:t>Observation of</a:t>
            </a:r>
            <a:br>
              <a:rPr lang="en-US" kern="1200" dirty="0" smtClean="0">
                <a:cs typeface="Arial" pitchFamily="34" charset="0"/>
              </a:rPr>
            </a:br>
            <a:r>
              <a:rPr lang="en-US" kern="1200" dirty="0" smtClean="0">
                <a:cs typeface="Arial" pitchFamily="34" charset="0"/>
              </a:rPr>
              <a:t> sub-Bragg diffraction of waves</a:t>
            </a:r>
            <a:br>
              <a:rPr lang="en-US" kern="1200" dirty="0" smtClean="0">
                <a:cs typeface="Arial" pitchFamily="34" charset="0"/>
              </a:rPr>
            </a:br>
            <a:endParaRPr lang="en-US" kern="1200" dirty="0" smtClean="0">
              <a:cs typeface="Arial" pitchFamily="34" charset="0"/>
            </a:endParaRPr>
          </a:p>
        </p:txBody>
      </p:sp>
      <p:sp>
        <p:nvSpPr>
          <p:cNvPr id="3076" name="Content Placeholder 4"/>
          <p:cNvSpPr txBox="1">
            <a:spLocks/>
          </p:cNvSpPr>
          <p:nvPr/>
        </p:nvSpPr>
        <p:spPr bwMode="auto">
          <a:xfrm>
            <a:off x="238125" y="1530350"/>
            <a:ext cx="8640763" cy="494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accent2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nl-NL" sz="2400" u="sng"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endParaRPr lang="en-US" altLang="nl-NL" sz="2400" u="sng"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endParaRPr lang="en-US" altLang="nl-NL" sz="2400" u="sng"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endParaRPr lang="en-US" altLang="nl-NL" sz="2400" u="sng"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endParaRPr lang="en-US" altLang="nl-NL" sz="2400" u="sng"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nl-NL" sz="2400" u="sng">
                <a:cs typeface="Arial" panose="020B0604020202020204" pitchFamily="34" charset="0"/>
              </a:rPr>
              <a:t>Simon R. Huisman</a:t>
            </a:r>
            <a:r>
              <a:rPr lang="en-US" altLang="nl-NL" sz="2400">
                <a:cs typeface="Arial" panose="020B0604020202020204" pitchFamily="34" charset="0"/>
              </a:rPr>
              <a:t>, Rajesh V. Nair, Alex Hartsuiker, </a:t>
            </a:r>
          </a:p>
          <a:p>
            <a:pPr algn="ctr">
              <a:spcBef>
                <a:spcPct val="50000"/>
              </a:spcBef>
            </a:pPr>
            <a:r>
              <a:rPr lang="en-US" altLang="nl-NL" sz="2400">
                <a:cs typeface="Arial" panose="020B0604020202020204" pitchFamily="34" charset="0"/>
              </a:rPr>
              <a:t>Léon A. Woldering, Allard P. Mosk, Willem L. Vos</a:t>
            </a:r>
            <a:endParaRPr lang="en-US" altLang="nl-NL" sz="2400" baseline="30000"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endParaRPr lang="en-US" altLang="nl-NL" sz="1800"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endParaRPr lang="en-US" altLang="nl-NL" sz="1600">
              <a:cs typeface="Arial" panose="020B0604020202020204" pitchFamily="34" charset="0"/>
            </a:endParaRPr>
          </a:p>
        </p:txBody>
      </p:sp>
      <p:sp>
        <p:nvSpPr>
          <p:cNvPr id="3077" name="TextBox 5"/>
          <p:cNvSpPr txBox="1">
            <a:spLocks noChangeArrowheads="1"/>
          </p:cNvSpPr>
          <p:nvPr/>
        </p:nvSpPr>
        <p:spPr bwMode="auto">
          <a:xfrm>
            <a:off x="6329363" y="6488113"/>
            <a:ext cx="2651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accent2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altLang="nl-NL" sz="1800"/>
              <a:t>s.r.huisman@utwente.nl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1" descr="brillouin4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5" y="1000125"/>
            <a:ext cx="6356350" cy="456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12"/>
          <p:cNvSpPr>
            <a:spLocks noChangeArrowheads="1"/>
          </p:cNvSpPr>
          <p:nvPr/>
        </p:nvSpPr>
        <p:spPr bwMode="auto">
          <a:xfrm>
            <a:off x="0" y="4765675"/>
            <a:ext cx="9144000" cy="238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algn="l">
              <a:spcBef>
                <a:spcPct val="20000"/>
              </a:spcBef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514350" algn="l">
              <a:spcBef>
                <a:spcPct val="20000"/>
              </a:spcBef>
              <a:buClr>
                <a:schemeClr val="accent2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>
              <a:buClrTx/>
              <a:buSzTx/>
            </a:pPr>
            <a:endParaRPr lang="en-US" altLang="nl-NL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buClrTx/>
            </a:pPr>
            <a:r>
              <a:rPr lang="en-US" altLang="nl-NL">
                <a:ea typeface="Verdana" panose="020B0604030504040204" pitchFamily="34" charset="0"/>
                <a:cs typeface="Verdana" panose="020B0604030504040204" pitchFamily="34" charset="0"/>
              </a:rPr>
              <a:t>For </a:t>
            </a:r>
            <a:r>
              <a:rPr lang="en-US" altLang="nl-NL">
                <a:latin typeface="Symbol" panose="05050102010706020507" pitchFamily="18" charset="2"/>
                <a:ea typeface="Verdana" panose="020B0604030504040204" pitchFamily="34" charset="0"/>
                <a:cs typeface="Verdana" panose="020B0604030504040204" pitchFamily="34" charset="0"/>
              </a:rPr>
              <a:t>GK</a:t>
            </a:r>
            <a:r>
              <a:rPr lang="en-US" altLang="nl-NL">
                <a:ea typeface="Verdana" panose="020B0604030504040204" pitchFamily="34" charset="0"/>
                <a:cs typeface="Verdana" panose="020B0604030504040204" pitchFamily="34" charset="0"/>
              </a:rPr>
              <a:t>–direction diffraction on </a:t>
            </a:r>
            <a:r>
              <a:rPr lang="en-US" altLang="nl-NL">
                <a:latin typeface="Symbol" panose="05050102010706020507" pitchFamily="18" charset="2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en-US" altLang="nl-NL">
                <a:ea typeface="Verdana" panose="020B0604030504040204" pitchFamily="34" charset="0"/>
                <a:cs typeface="Verdana" panose="020B0604030504040204" pitchFamily="34" charset="0"/>
              </a:rPr>
              <a:t>-point</a:t>
            </a:r>
          </a:p>
          <a:p>
            <a:pPr lvl="1">
              <a:buClrTx/>
            </a:pPr>
            <a:r>
              <a:rPr lang="en-US" altLang="nl-NL">
                <a:latin typeface="Symbol" panose="05050102010706020507" pitchFamily="18" charset="2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en-US" altLang="nl-NL">
                <a:ea typeface="Verdana" panose="020B0604030504040204" pitchFamily="34" charset="0"/>
                <a:cs typeface="Verdana" panose="020B0604030504040204" pitchFamily="34" charset="0"/>
              </a:rPr>
              <a:t>-point: Simple Bragg diffraction</a:t>
            </a:r>
          </a:p>
          <a:p>
            <a:pPr lvl="1" algn="ctr">
              <a:buClrTx/>
              <a:buSzTx/>
              <a:buFontTx/>
              <a:buNone/>
            </a:pPr>
            <a:endParaRPr lang="en-US" altLang="nl-NL" sz="2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ctr">
              <a:buClrTx/>
              <a:buSzTx/>
            </a:pPr>
            <a:endParaRPr lang="en-US" altLang="nl-NL" sz="2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292" name="Content Placeholder 4"/>
          <p:cNvSpPr txBox="1">
            <a:spLocks/>
          </p:cNvSpPr>
          <p:nvPr/>
        </p:nvSpPr>
        <p:spPr bwMode="auto">
          <a:xfrm>
            <a:off x="609600" y="1357313"/>
            <a:ext cx="822960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514350" algn="l">
              <a:spcBef>
                <a:spcPct val="20000"/>
              </a:spcBef>
              <a:buClr>
                <a:schemeClr val="accent2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 eaLnBrk="1" hangingPunct="1">
              <a:buClrTx/>
              <a:buSzTx/>
              <a:buFontTx/>
              <a:buNone/>
            </a:pPr>
            <a:endParaRPr lang="nl-NL" altLang="nl-NL" sz="28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293" name="Title 11"/>
          <p:cNvSpPr>
            <a:spLocks noGrp="1"/>
          </p:cNvSpPr>
          <p:nvPr>
            <p:ph type="title"/>
          </p:nvPr>
        </p:nvSpPr>
        <p:spPr>
          <a:xfrm>
            <a:off x="962025" y="0"/>
            <a:ext cx="8181975" cy="1079500"/>
          </a:xfrm>
        </p:spPr>
        <p:txBody>
          <a:bodyPr/>
          <a:lstStyle/>
          <a:p>
            <a:r>
              <a:rPr lang="nl-NL" altLang="nl-NL" smtClean="0"/>
              <a:t>Simple-Bragg diffraction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1" descr="brillouin4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5" y="1000125"/>
            <a:ext cx="6356350" cy="456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12"/>
          <p:cNvSpPr>
            <a:spLocks noChangeArrowheads="1"/>
          </p:cNvSpPr>
          <p:nvPr/>
        </p:nvSpPr>
        <p:spPr bwMode="auto">
          <a:xfrm>
            <a:off x="0" y="4895850"/>
            <a:ext cx="91440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algn="l">
              <a:spcBef>
                <a:spcPct val="20000"/>
              </a:spcBef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514350" algn="l">
              <a:spcBef>
                <a:spcPct val="20000"/>
              </a:spcBef>
              <a:buClr>
                <a:schemeClr val="accent2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>
              <a:buClrTx/>
              <a:buSzTx/>
            </a:pPr>
            <a:endParaRPr lang="en-US" altLang="nl-NL" sz="2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buClrTx/>
            </a:pPr>
            <a:r>
              <a:rPr lang="en-US" altLang="nl-NL">
                <a:ea typeface="Verdana" panose="020B0604030504040204" pitchFamily="34" charset="0"/>
                <a:cs typeface="Verdana" panose="020B0604030504040204" pitchFamily="34" charset="0"/>
              </a:rPr>
              <a:t>For </a:t>
            </a:r>
            <a:r>
              <a:rPr lang="en-US" altLang="nl-NL">
                <a:latin typeface="Symbol" panose="05050102010706020507" pitchFamily="18" charset="2"/>
                <a:ea typeface="Verdana" panose="020B0604030504040204" pitchFamily="34" charset="0"/>
                <a:cs typeface="Verdana" panose="020B0604030504040204" pitchFamily="34" charset="0"/>
              </a:rPr>
              <a:t>GK</a:t>
            </a:r>
            <a:r>
              <a:rPr lang="en-US" altLang="nl-NL">
                <a:ea typeface="Verdana" panose="020B0604030504040204" pitchFamily="34" charset="0"/>
                <a:cs typeface="Verdana" panose="020B0604030504040204" pitchFamily="34" charset="0"/>
              </a:rPr>
              <a:t>–direction diffraction also on </a:t>
            </a:r>
            <a:r>
              <a:rPr lang="en-US" altLang="nl-NL">
                <a:latin typeface="Symbol" panose="05050102010706020507" pitchFamily="18" charset="2"/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r>
              <a:rPr lang="en-US" altLang="nl-NL">
                <a:ea typeface="Verdana" panose="020B0604030504040204" pitchFamily="34" charset="0"/>
                <a:cs typeface="Verdana" panose="020B0604030504040204" pitchFamily="34" charset="0"/>
              </a:rPr>
              <a:t>-point</a:t>
            </a:r>
          </a:p>
          <a:p>
            <a:pPr lvl="1">
              <a:buClrTx/>
            </a:pPr>
            <a:r>
              <a:rPr lang="en-US" altLang="nl-NL">
                <a:latin typeface="Symbol" panose="05050102010706020507" pitchFamily="18" charset="2"/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r>
              <a:rPr lang="en-US" altLang="nl-NL">
                <a:ea typeface="Verdana" panose="020B0604030504040204" pitchFamily="34" charset="0"/>
                <a:cs typeface="Verdana" panose="020B0604030504040204" pitchFamily="34" charset="0"/>
              </a:rPr>
              <a:t>-point: multiple Bragg diffraction</a:t>
            </a:r>
          </a:p>
          <a:p>
            <a:pPr lvl="1" algn="ctr">
              <a:buClrTx/>
              <a:buSzTx/>
              <a:buFontTx/>
              <a:buNone/>
            </a:pPr>
            <a:endParaRPr lang="en-US" altLang="nl-NL" sz="2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ctr">
              <a:buClrTx/>
              <a:buSzTx/>
            </a:pPr>
            <a:endParaRPr lang="en-US" altLang="nl-NL" sz="2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Title 3"/>
          <p:cNvSpPr txBox="1">
            <a:spLocks/>
          </p:cNvSpPr>
          <p:nvPr/>
        </p:nvSpPr>
        <p:spPr>
          <a:xfrm>
            <a:off x="609600" y="152400"/>
            <a:ext cx="8229600" cy="1071563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endParaRPr lang="en-US" sz="40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13317" name="Content Placeholder 4"/>
          <p:cNvSpPr txBox="1">
            <a:spLocks/>
          </p:cNvSpPr>
          <p:nvPr/>
        </p:nvSpPr>
        <p:spPr bwMode="auto">
          <a:xfrm>
            <a:off x="609600" y="1357313"/>
            <a:ext cx="822960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514350" algn="l">
              <a:spcBef>
                <a:spcPct val="20000"/>
              </a:spcBef>
              <a:buClr>
                <a:schemeClr val="accent2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 eaLnBrk="1" hangingPunct="1">
              <a:buClrTx/>
              <a:buSzTx/>
              <a:buFontTx/>
              <a:buNone/>
            </a:pPr>
            <a:endParaRPr lang="nl-NL" altLang="nl-NL" sz="28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318" name="Title 11"/>
          <p:cNvSpPr>
            <a:spLocks noGrp="1"/>
          </p:cNvSpPr>
          <p:nvPr>
            <p:ph type="title"/>
          </p:nvPr>
        </p:nvSpPr>
        <p:spPr>
          <a:xfrm>
            <a:off x="962025" y="0"/>
            <a:ext cx="8181975" cy="1079500"/>
          </a:xfrm>
        </p:spPr>
        <p:txBody>
          <a:bodyPr/>
          <a:lstStyle/>
          <a:p>
            <a:r>
              <a:rPr lang="nl-NL" altLang="nl-NL" smtClean="0"/>
              <a:t>Sub-Bragg diffraction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3"/>
          <p:cNvSpPr txBox="1">
            <a:spLocks/>
          </p:cNvSpPr>
          <p:nvPr/>
        </p:nvSpPr>
        <p:spPr>
          <a:xfrm>
            <a:off x="609600" y="152400"/>
            <a:ext cx="8229600" cy="1071563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endParaRPr lang="en-US" sz="40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14339" name="Content Placeholder 4"/>
          <p:cNvSpPr txBox="1">
            <a:spLocks/>
          </p:cNvSpPr>
          <p:nvPr/>
        </p:nvSpPr>
        <p:spPr bwMode="auto">
          <a:xfrm>
            <a:off x="609600" y="1295400"/>
            <a:ext cx="8229600" cy="507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514350" algn="l">
              <a:spcBef>
                <a:spcPct val="20000"/>
              </a:spcBef>
              <a:buClr>
                <a:schemeClr val="accent2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>
              <a:buClrTx/>
              <a:buSzTx/>
              <a:buFontTx/>
              <a:buNone/>
            </a:pPr>
            <a:endParaRPr lang="nl-NL" altLang="nl-NL" sz="28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340" name="Content Placeholder 4"/>
          <p:cNvSpPr txBox="1">
            <a:spLocks/>
          </p:cNvSpPr>
          <p:nvPr/>
        </p:nvSpPr>
        <p:spPr bwMode="auto">
          <a:xfrm>
            <a:off x="0" y="1071563"/>
            <a:ext cx="9144000" cy="535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514350" algn="l">
              <a:spcBef>
                <a:spcPct val="20000"/>
              </a:spcBef>
              <a:buClr>
                <a:schemeClr val="accent2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>
              <a:buClrTx/>
              <a:buSzTx/>
              <a:buFontTx/>
              <a:buNone/>
            </a:pPr>
            <a:endParaRPr lang="en-US" altLang="nl-NL" sz="280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ctr">
              <a:buClrTx/>
              <a:buSzTx/>
            </a:pPr>
            <a:endParaRPr lang="en-US" altLang="nl-NL" sz="28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Content Placeholder 4"/>
          <p:cNvSpPr txBox="1">
            <a:spLocks/>
          </p:cNvSpPr>
          <p:nvPr/>
        </p:nvSpPr>
        <p:spPr>
          <a:xfrm>
            <a:off x="0" y="1071563"/>
            <a:ext cx="9144000" cy="53578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914400" lvl="1" indent="-514350" algn="l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US" sz="2600" dirty="0">
              <a:latin typeface="+mn-lt"/>
              <a:ea typeface="Verdana" pitchFamily="34" charset="0"/>
              <a:cs typeface="Verdana" pitchFamily="34" charset="0"/>
            </a:endParaRPr>
          </a:p>
          <a:p>
            <a:pPr marL="914400" lvl="1" indent="-514350" algn="l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600" dirty="0">
                <a:latin typeface="+mn-lt"/>
                <a:ea typeface="Verdana" pitchFamily="34" charset="0"/>
                <a:cs typeface="Verdana" pitchFamily="34" charset="0"/>
              </a:rPr>
              <a:t>Valid for any type of wave in</a:t>
            </a:r>
          </a:p>
          <a:p>
            <a:pPr marL="914400" lvl="1" indent="-514350" algn="l">
              <a:spcBef>
                <a:spcPct val="20000"/>
              </a:spcBef>
              <a:defRPr/>
            </a:pPr>
            <a:r>
              <a:rPr lang="en-US" sz="2600" dirty="0">
                <a:latin typeface="+mn-lt"/>
                <a:ea typeface="Verdana" pitchFamily="34" charset="0"/>
                <a:cs typeface="Verdana" pitchFamily="34" charset="0"/>
              </a:rPr>
              <a:t>2D: 2 out of 5 (triangular and </a:t>
            </a:r>
            <a:r>
              <a:rPr lang="en-US" sz="2600" dirty="0" err="1">
                <a:latin typeface="+mn-lt"/>
                <a:ea typeface="Verdana" pitchFamily="34" charset="0"/>
                <a:cs typeface="Verdana" pitchFamily="34" charset="0"/>
              </a:rPr>
              <a:t>centred</a:t>
            </a:r>
            <a:r>
              <a:rPr lang="en-US" sz="2600" dirty="0">
                <a:latin typeface="+mn-lt"/>
                <a:ea typeface="Verdana" pitchFamily="34" charset="0"/>
                <a:cs typeface="Verdana" pitchFamily="34" charset="0"/>
              </a:rPr>
              <a:t> rectangular)</a:t>
            </a:r>
          </a:p>
          <a:p>
            <a:pPr marL="914400" lvl="1" indent="-514350" algn="l">
              <a:spcBef>
                <a:spcPct val="20000"/>
              </a:spcBef>
              <a:defRPr/>
            </a:pPr>
            <a:r>
              <a:rPr lang="en-US" sz="2600" dirty="0">
                <a:latin typeface="+mn-lt"/>
                <a:ea typeface="Verdana" pitchFamily="34" charset="0"/>
                <a:cs typeface="Verdana" pitchFamily="34" charset="0"/>
              </a:rPr>
              <a:t>3D: 7 out of 14 (including hexagonal and BCC)</a:t>
            </a:r>
          </a:p>
          <a:p>
            <a:pPr marL="914400" lvl="1" indent="-514350" algn="l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US" sz="2600" dirty="0">
              <a:latin typeface="+mn-lt"/>
              <a:ea typeface="Verdana" pitchFamily="34" charset="0"/>
              <a:cs typeface="Verdana" pitchFamily="34" charset="0"/>
            </a:endParaRPr>
          </a:p>
          <a:p>
            <a:pPr marL="914400" lvl="1" indent="-514350" algn="l">
              <a:spcBef>
                <a:spcPct val="20000"/>
              </a:spcBef>
              <a:buSzPct val="150000"/>
              <a:buFont typeface="Arial" pitchFamily="34" charset="0"/>
              <a:buChar char="•"/>
              <a:defRPr/>
            </a:pPr>
            <a:r>
              <a:rPr lang="en-US" sz="2600" dirty="0">
                <a:latin typeface="+mn-lt"/>
                <a:ea typeface="Verdana" pitchFamily="34" charset="0"/>
                <a:cs typeface="Verdana" pitchFamily="34" charset="0"/>
              </a:rPr>
              <a:t>Crystallography</a:t>
            </a:r>
          </a:p>
          <a:p>
            <a:pPr marL="914400" lvl="1" indent="-514350" algn="l">
              <a:spcBef>
                <a:spcPct val="20000"/>
              </a:spcBef>
              <a:buSzPct val="150000"/>
              <a:buFont typeface="Arial" pitchFamily="34" charset="0"/>
              <a:buChar char="•"/>
              <a:defRPr/>
            </a:pPr>
            <a:r>
              <a:rPr lang="en-US" sz="2600" dirty="0">
                <a:latin typeface="+mn-lt"/>
                <a:ea typeface="Verdana" pitchFamily="34" charset="0"/>
                <a:cs typeface="Verdana" pitchFamily="34" charset="0"/>
              </a:rPr>
              <a:t>Phonon scattering</a:t>
            </a:r>
          </a:p>
          <a:p>
            <a:pPr marL="914400" lvl="1" indent="-514350" algn="l">
              <a:spcBef>
                <a:spcPct val="20000"/>
              </a:spcBef>
              <a:buSzPct val="150000"/>
              <a:buFont typeface="Arial" pitchFamily="34" charset="0"/>
              <a:buChar char="•"/>
              <a:defRPr/>
            </a:pPr>
            <a:r>
              <a:rPr lang="en-US" sz="2600" dirty="0">
                <a:latin typeface="+mn-lt"/>
                <a:ea typeface="Verdana" pitchFamily="34" charset="0"/>
                <a:cs typeface="Verdana" pitchFamily="34" charset="0"/>
              </a:rPr>
              <a:t>Conduction in </a:t>
            </a:r>
            <a:r>
              <a:rPr lang="en-US" sz="2600" dirty="0" err="1">
                <a:latin typeface="+mn-lt"/>
                <a:ea typeface="Verdana" pitchFamily="34" charset="0"/>
                <a:cs typeface="Verdana" pitchFamily="34" charset="0"/>
              </a:rPr>
              <a:t>graphene</a:t>
            </a:r>
            <a:endParaRPr lang="en-US" sz="2600" dirty="0">
              <a:latin typeface="+mn-lt"/>
              <a:ea typeface="Verdana" pitchFamily="34" charset="0"/>
              <a:cs typeface="Verdana" pitchFamily="34" charset="0"/>
            </a:endParaRPr>
          </a:p>
          <a:p>
            <a:pPr marL="914400" lvl="1" indent="-514350" algn="l">
              <a:spcBef>
                <a:spcPct val="20000"/>
              </a:spcBef>
              <a:buSzPct val="150000"/>
              <a:buFont typeface="Arial" pitchFamily="34" charset="0"/>
              <a:buChar char="•"/>
              <a:defRPr/>
            </a:pPr>
            <a:r>
              <a:rPr lang="en-US" sz="2600" dirty="0">
                <a:latin typeface="+mn-lt"/>
                <a:ea typeface="Verdana" pitchFamily="34" charset="0"/>
                <a:cs typeface="Verdana" pitchFamily="34" charset="0"/>
              </a:rPr>
              <a:t>Critical temperature of superconductors</a:t>
            </a:r>
          </a:p>
          <a:p>
            <a:pPr marL="914400" lvl="1" indent="-51435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US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14400" lvl="1" indent="-51435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US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14400" lvl="1" indent="-51435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US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342" name="Title 13"/>
          <p:cNvSpPr>
            <a:spLocks noGrp="1"/>
          </p:cNvSpPr>
          <p:nvPr>
            <p:ph type="title"/>
          </p:nvPr>
        </p:nvSpPr>
        <p:spPr>
          <a:xfrm>
            <a:off x="962025" y="0"/>
            <a:ext cx="8181975" cy="1079500"/>
          </a:xfrm>
        </p:spPr>
        <p:txBody>
          <a:bodyPr/>
          <a:lstStyle/>
          <a:p>
            <a:r>
              <a:rPr lang="nl-NL" altLang="nl-NL" smtClean="0"/>
              <a:t>Implications of sub-Bragg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962025" y="0"/>
            <a:ext cx="8181975" cy="1079500"/>
          </a:xfrm>
        </p:spPr>
        <p:txBody>
          <a:bodyPr/>
          <a:lstStyle/>
          <a:p>
            <a:r>
              <a:rPr lang="nl-NL" altLang="nl-NL" smtClean="0"/>
              <a:t>Summary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215900" y="1358900"/>
            <a:ext cx="8928100" cy="4945063"/>
          </a:xfrm>
        </p:spPr>
        <p:txBody>
          <a:bodyPr/>
          <a:lstStyle/>
          <a:p>
            <a:pPr marL="914400" lvl="1" indent="-514350">
              <a:buFontTx/>
              <a:buNone/>
            </a:pPr>
            <a:r>
              <a:rPr lang="en-US" altLang="nl-NL" sz="2800" b="1" smtClean="0">
                <a:ea typeface="Verdana" panose="020B0604030504040204" pitchFamily="34" charset="0"/>
                <a:cs typeface="Verdana" panose="020B0604030504040204" pitchFamily="34" charset="0"/>
              </a:rPr>
              <a:t>It’s not only simply Bragg diffraction</a:t>
            </a:r>
          </a:p>
          <a:p>
            <a:pPr marL="914400" lvl="1" indent="-514350"/>
            <a:endParaRPr lang="en-US" altLang="nl-NL" sz="280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14400" lvl="1" indent="-514350">
              <a:buFontTx/>
              <a:buNone/>
            </a:pPr>
            <a:r>
              <a:rPr lang="en-US" altLang="nl-NL" sz="2800" smtClean="0">
                <a:ea typeface="Verdana" panose="020B0604030504040204" pitchFamily="34" charset="0"/>
                <a:cs typeface="Verdana" panose="020B0604030504040204" pitchFamily="34" charset="0"/>
              </a:rPr>
              <a:t>There can be diffraction peaks below simple Bragg diffraction.</a:t>
            </a:r>
          </a:p>
          <a:p>
            <a:pPr marL="914400" lvl="1" indent="-514350">
              <a:buFontTx/>
              <a:buNone/>
            </a:pPr>
            <a:endParaRPr lang="en-US" altLang="nl-NL" sz="280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14400" lvl="1" indent="-514350">
              <a:buFontTx/>
              <a:buNone/>
            </a:pPr>
            <a:endParaRPr lang="en-US" altLang="nl-NL" sz="280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14400" lvl="1" indent="-514350">
              <a:spcBef>
                <a:spcPct val="0"/>
              </a:spcBef>
              <a:buFontTx/>
              <a:buNone/>
            </a:pPr>
            <a:r>
              <a:rPr lang="en-US" altLang="nl-NL" sz="1800" smtClean="0">
                <a:ea typeface="Verdana" panose="020B0604030504040204" pitchFamily="34" charset="0"/>
                <a:cs typeface="Verdana" panose="020B0604030504040204" pitchFamily="34" charset="0"/>
              </a:rPr>
              <a:t>Published in 2012:</a:t>
            </a:r>
          </a:p>
          <a:p>
            <a:pPr marL="914400" lvl="1" indent="-514350">
              <a:spcBef>
                <a:spcPct val="0"/>
              </a:spcBef>
              <a:buFontTx/>
              <a:buNone/>
            </a:pPr>
            <a:r>
              <a:rPr lang="en-US" altLang="nl-NL" sz="1800" smtClean="0">
                <a:ea typeface="Verdana" panose="020B0604030504040204" pitchFamily="34" charset="0"/>
                <a:cs typeface="Verdana" panose="020B0604030504040204" pitchFamily="34" charset="0"/>
              </a:rPr>
              <a:t>S.R. Huisman, R.V. Nair, A. Hartsuiker, L.A. Woldering, A.P. Mosk, &amp; W.L. Vos</a:t>
            </a:r>
          </a:p>
          <a:p>
            <a:pPr marL="914400" lvl="1" indent="-514350">
              <a:spcBef>
                <a:spcPct val="0"/>
              </a:spcBef>
              <a:buFontTx/>
              <a:buNone/>
            </a:pPr>
            <a:r>
              <a:rPr lang="en-US" altLang="nl-NL" sz="1800" smtClean="0">
                <a:ea typeface="Verdana" panose="020B0604030504040204" pitchFamily="34" charset="0"/>
                <a:cs typeface="Verdana" panose="020B0604030504040204" pitchFamily="34" charset="0"/>
              </a:rPr>
              <a:t>Observation of sub-Bragg diffraction of waves in crystals</a:t>
            </a:r>
          </a:p>
          <a:p>
            <a:pPr marL="914400" lvl="1" indent="-514350">
              <a:spcBef>
                <a:spcPct val="0"/>
              </a:spcBef>
              <a:buFontTx/>
              <a:buNone/>
            </a:pPr>
            <a:r>
              <a:rPr lang="en-US" altLang="nl-NL" sz="1800" smtClean="0">
                <a:ea typeface="Verdana" panose="020B0604030504040204" pitchFamily="34" charset="0"/>
                <a:cs typeface="Verdana" panose="020B0604030504040204" pitchFamily="34" charset="0"/>
              </a:rPr>
              <a:t>Phys. Rev. Lett. </a:t>
            </a:r>
            <a:r>
              <a:rPr lang="en-US" altLang="nl-NL" sz="1800" b="1" smtClean="0">
                <a:ea typeface="Verdana" panose="020B0604030504040204" pitchFamily="34" charset="0"/>
                <a:cs typeface="Verdana" panose="020B0604030504040204" pitchFamily="34" charset="0"/>
              </a:rPr>
              <a:t>108</a:t>
            </a:r>
            <a:r>
              <a:rPr lang="en-US" altLang="nl-NL" sz="1800" smtClean="0">
                <a:ea typeface="Verdana" panose="020B0604030504040204" pitchFamily="34" charset="0"/>
                <a:cs typeface="Verdana" panose="020B0604030504040204" pitchFamily="34" charset="0"/>
              </a:rPr>
              <a:t>, 083901: 1-5 (2012)</a:t>
            </a:r>
            <a:endParaRPr lang="nl-NL" altLang="nl-NL" sz="180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14400" lvl="1" indent="-514350">
              <a:spcBef>
                <a:spcPct val="0"/>
              </a:spcBef>
              <a:buFontTx/>
              <a:buNone/>
            </a:pPr>
            <a:r>
              <a:rPr lang="nl-NL" altLang="nl-NL" sz="1800" smtClean="0">
                <a:ea typeface="Verdana" panose="020B0604030504040204" pitchFamily="34" charset="0"/>
                <a:cs typeface="Verdana" panose="020B0604030504040204" pitchFamily="34" charset="0"/>
              </a:rPr>
              <a:t>With journal front page, available from COPS website</a:t>
            </a:r>
            <a:endParaRPr lang="en-US" altLang="nl-NL" sz="1800" smtClean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400" y="1884363"/>
            <a:ext cx="2133600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-171450" y="-133350"/>
            <a:ext cx="9458325" cy="2266950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nl-NL">
              <a:solidFill>
                <a:schemeClr val="tx1"/>
              </a:solidFill>
            </a:endParaRPr>
          </a:p>
        </p:txBody>
      </p:sp>
      <p:sp>
        <p:nvSpPr>
          <p:cNvPr id="16387" name="Slide Number Placeholder 10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accent2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fld id="{432EAAD0-694F-4BEF-9977-164C8F12A9A4}" type="slidenum">
              <a:rPr lang="en-US" altLang="nl-NL"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ctr">
                <a:spcBef>
                  <a:spcPct val="0"/>
                </a:spcBef>
              </a:pPr>
              <a:t>14</a:t>
            </a:fld>
            <a:endParaRPr lang="en-US" altLang="nl-NL" sz="18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Title 3"/>
          <p:cNvSpPr txBox="1">
            <a:spLocks/>
          </p:cNvSpPr>
          <p:nvPr/>
        </p:nvSpPr>
        <p:spPr>
          <a:xfrm>
            <a:off x="609600" y="152400"/>
            <a:ext cx="8229600" cy="1071563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endParaRPr lang="en-US" sz="40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16389" name="Content Placeholder 4"/>
          <p:cNvSpPr txBox="1">
            <a:spLocks/>
          </p:cNvSpPr>
          <p:nvPr/>
        </p:nvSpPr>
        <p:spPr bwMode="auto">
          <a:xfrm>
            <a:off x="609600" y="1295400"/>
            <a:ext cx="8229600" cy="507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514350" algn="l">
              <a:spcBef>
                <a:spcPct val="20000"/>
              </a:spcBef>
              <a:buClr>
                <a:schemeClr val="accent2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>
              <a:buClrTx/>
              <a:buSzTx/>
              <a:buFontTx/>
              <a:buNone/>
            </a:pPr>
            <a:endParaRPr lang="nl-NL" altLang="nl-NL" sz="28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390" name="Content Placeholder 4"/>
          <p:cNvSpPr txBox="1">
            <a:spLocks/>
          </p:cNvSpPr>
          <p:nvPr/>
        </p:nvSpPr>
        <p:spPr bwMode="auto">
          <a:xfrm>
            <a:off x="0" y="1071563"/>
            <a:ext cx="9144000" cy="535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>
              <a:spcBef>
                <a:spcPct val="20000"/>
              </a:spcBef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514350" algn="l">
              <a:spcBef>
                <a:spcPct val="20000"/>
              </a:spcBef>
              <a:buClr>
                <a:schemeClr val="accent2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>
              <a:buClrTx/>
              <a:buSzTx/>
              <a:buFontTx/>
              <a:buNone/>
            </a:pPr>
            <a:endParaRPr lang="en-US" altLang="nl-NL" sz="28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ctr">
              <a:buClrTx/>
              <a:buSzTx/>
            </a:pPr>
            <a:endParaRPr lang="en-US" altLang="nl-NL" sz="28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6391" name="Picture 21" descr="title-slid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8788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Content Placeholder 4"/>
          <p:cNvSpPr txBox="1">
            <a:spLocks/>
          </p:cNvSpPr>
          <p:nvPr/>
        </p:nvSpPr>
        <p:spPr bwMode="auto">
          <a:xfrm>
            <a:off x="142875" y="438150"/>
            <a:ext cx="9001125" cy="615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accent2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nl-NL" sz="2800" b="1">
                <a:solidFill>
                  <a:schemeClr val="bg1"/>
                </a:solidFill>
                <a:cs typeface="Arial" panose="020B0604020202020204" pitchFamily="34" charset="0"/>
              </a:rPr>
              <a:t>Visit us @ CLEO:</a:t>
            </a:r>
          </a:p>
          <a:p>
            <a:pPr>
              <a:spcBef>
                <a:spcPct val="50000"/>
              </a:spcBef>
            </a:pPr>
            <a:endParaRPr lang="nl-NL" altLang="nl-NL" sz="20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nl-NL" altLang="nl-NL" sz="2200">
                <a:solidFill>
                  <a:schemeClr val="bg1"/>
                </a:solidFill>
              </a:rPr>
              <a:t>CK6.4 MON:	Ultrafast switching mechanisms of microcavities</a:t>
            </a:r>
          </a:p>
          <a:p>
            <a:pPr>
              <a:spcBef>
                <a:spcPct val="50000"/>
              </a:spcBef>
            </a:pPr>
            <a:r>
              <a:rPr lang="nl-NL" altLang="nl-NL" sz="2200">
                <a:solidFill>
                  <a:schemeClr val="bg1"/>
                </a:solidFill>
              </a:rPr>
              <a:t>CK7.1 MON:	C</a:t>
            </a:r>
            <a:r>
              <a:rPr lang="en-US" altLang="nl-NL" sz="2200">
                <a:solidFill>
                  <a:schemeClr val="bg1"/>
                </a:solidFill>
              </a:rPr>
              <a:t>oherent optical imaging through opaque layers</a:t>
            </a:r>
          </a:p>
          <a:p>
            <a:pPr>
              <a:spcBef>
                <a:spcPct val="50000"/>
              </a:spcBef>
            </a:pPr>
            <a:r>
              <a:rPr lang="nl-NL" altLang="nl-NL" sz="2200">
                <a:solidFill>
                  <a:schemeClr val="bg1"/>
                </a:solidFill>
              </a:rPr>
              <a:t>CK7.5 MON: 	</a:t>
            </a:r>
            <a:r>
              <a:rPr lang="en-US" altLang="nl-NL" sz="2200">
                <a:solidFill>
                  <a:schemeClr val="bg1"/>
                </a:solidFill>
              </a:rPr>
              <a:t>Focusing light through turbid media by binary amplitude 		modulation</a:t>
            </a:r>
            <a:endParaRPr lang="nl-NL" altLang="nl-NL" sz="22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nl-NL" altLang="nl-NL" sz="2200">
                <a:solidFill>
                  <a:schemeClr val="bg1"/>
                </a:solidFill>
              </a:rPr>
              <a:t>EI1.3 TUE: 	Ultrafast switching of photonic microcavities </a:t>
            </a:r>
          </a:p>
          <a:p>
            <a:pPr>
              <a:spcBef>
                <a:spcPct val="50000"/>
              </a:spcBef>
            </a:pPr>
            <a:r>
              <a:rPr lang="nl-NL" altLang="nl-NL" sz="2200">
                <a:solidFill>
                  <a:schemeClr val="bg1"/>
                </a:solidFill>
              </a:rPr>
              <a:t>EI2.4 TUE:	</a:t>
            </a:r>
            <a:r>
              <a:rPr lang="en-US" altLang="nl-NL" sz="2200">
                <a:solidFill>
                  <a:schemeClr val="bg1"/>
                </a:solidFill>
              </a:rPr>
              <a:t>A nanophotonic probe for quantum electrodynamics in 		random cavities</a:t>
            </a:r>
            <a:endParaRPr lang="nl-NL" altLang="nl-NL" sz="22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altLang="nl-NL" sz="2200">
                <a:solidFill>
                  <a:schemeClr val="bg1"/>
                </a:solidFill>
                <a:cs typeface="Arial" panose="020B0604020202020204" pitchFamily="34" charset="0"/>
              </a:rPr>
              <a:t>CI2.6 TUE: 	Q-factor dependent Kerr-switching of microcavities</a:t>
            </a:r>
          </a:p>
          <a:p>
            <a:pPr>
              <a:spcBef>
                <a:spcPct val="50000"/>
              </a:spcBef>
            </a:pPr>
            <a:endParaRPr lang="en-US" altLang="nl-NL" sz="2000" b="1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en-US" altLang="nl-NL" sz="2000" b="1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endParaRPr lang="en-US" altLang="nl-NL" sz="200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endParaRPr lang="en-US" altLang="nl-NL" sz="18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962025" y="0"/>
            <a:ext cx="8181975" cy="1079500"/>
          </a:xfrm>
        </p:spPr>
        <p:txBody>
          <a:bodyPr/>
          <a:lstStyle/>
          <a:p>
            <a:r>
              <a:rPr lang="nl-NL" altLang="nl-NL" smtClean="0"/>
              <a:t>Waves in periodic media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215900" y="3952875"/>
            <a:ext cx="8737600" cy="2351088"/>
          </a:xfrm>
        </p:spPr>
        <p:txBody>
          <a:bodyPr/>
          <a:lstStyle/>
          <a:p>
            <a:pPr>
              <a:buSzPct val="120000"/>
              <a:buFontTx/>
              <a:buChar char="•"/>
            </a:pPr>
            <a:r>
              <a:rPr lang="en-US" altLang="nl-NL" smtClean="0"/>
              <a:t>The propagation and scattering of waves are strongly modified by periodic structures.</a:t>
            </a:r>
          </a:p>
          <a:p>
            <a:pPr>
              <a:buSzPct val="120000"/>
              <a:buFontTx/>
              <a:buChar char="•"/>
            </a:pPr>
            <a:r>
              <a:rPr lang="en-US" altLang="nl-NL" smtClean="0"/>
              <a:t>Stopgaps emerge due to Bragg diffraction.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1349375"/>
            <a:ext cx="2797175" cy="233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0" r="70673" b="64870"/>
          <a:stretch>
            <a:fillRect/>
          </a:stretch>
        </p:blipFill>
        <p:spPr bwMode="auto">
          <a:xfrm>
            <a:off x="2916238" y="1420813"/>
            <a:ext cx="3384550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" b="11111"/>
          <a:stretch>
            <a:fillRect/>
          </a:stretch>
        </p:blipFill>
        <p:spPr bwMode="auto">
          <a:xfrm>
            <a:off x="6804025" y="1420813"/>
            <a:ext cx="205422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TextBox 6"/>
          <p:cNvSpPr txBox="1">
            <a:spLocks noChangeArrowheads="1"/>
          </p:cNvSpPr>
          <p:nvPr/>
        </p:nvSpPr>
        <p:spPr bwMode="auto">
          <a:xfrm>
            <a:off x="1187450" y="3581400"/>
            <a:ext cx="12747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accent2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nl-NL" altLang="nl-NL" sz="1800">
                <a:cs typeface="Arial" panose="020B0604020202020204" pitchFamily="34" charset="0"/>
              </a:rPr>
              <a:t>Graphene </a:t>
            </a:r>
          </a:p>
        </p:txBody>
      </p:sp>
      <p:sp>
        <p:nvSpPr>
          <p:cNvPr id="4104" name="TextBox 7"/>
          <p:cNvSpPr txBox="1">
            <a:spLocks noChangeArrowheads="1"/>
          </p:cNvSpPr>
          <p:nvPr/>
        </p:nvSpPr>
        <p:spPr bwMode="auto">
          <a:xfrm>
            <a:off x="3276600" y="3581400"/>
            <a:ext cx="3024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accent2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nl-NL" altLang="nl-NL" sz="1800">
                <a:cs typeface="Arial" panose="020B0604020202020204" pitchFamily="34" charset="0"/>
              </a:rPr>
              <a:t>Photonic crystal waveguide</a:t>
            </a:r>
          </a:p>
        </p:txBody>
      </p:sp>
      <p:sp>
        <p:nvSpPr>
          <p:cNvPr id="4105" name="Rectangle 8"/>
          <p:cNvSpPr>
            <a:spLocks noChangeArrowheads="1"/>
          </p:cNvSpPr>
          <p:nvPr/>
        </p:nvSpPr>
        <p:spPr bwMode="auto">
          <a:xfrm>
            <a:off x="7092950" y="3581400"/>
            <a:ext cx="1795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accent2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nl-NL" altLang="nl-NL" sz="1800">
                <a:cs typeface="Arial" panose="020B0604020202020204" pitchFamily="34" charset="0"/>
              </a:rPr>
              <a:t>X-ray diffraction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962025" y="0"/>
            <a:ext cx="8181975" cy="1079500"/>
          </a:xfrm>
        </p:spPr>
        <p:txBody>
          <a:bodyPr/>
          <a:lstStyle/>
          <a:p>
            <a:r>
              <a:rPr lang="nl-NL" altLang="nl-NL" smtClean="0"/>
              <a:t>Bragg diffraction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nl-NL" smtClean="0"/>
              <a:t>Bragg diffraction condition:</a:t>
            </a:r>
          </a:p>
          <a:p>
            <a:endParaRPr lang="en-US" altLang="nl-NL" smtClean="0"/>
          </a:p>
          <a:p>
            <a:endParaRPr lang="en-US" altLang="nl-NL" smtClean="0"/>
          </a:p>
          <a:p>
            <a:r>
              <a:rPr lang="en-US" altLang="nl-NL" smtClean="0"/>
              <a:t>In reciprocal space:</a:t>
            </a:r>
          </a:p>
          <a:p>
            <a:r>
              <a:rPr lang="en-US" altLang="nl-NL" smtClean="0"/>
              <a:t>				</a:t>
            </a:r>
          </a:p>
          <a:p>
            <a:r>
              <a:rPr lang="en-US" altLang="nl-NL" smtClean="0"/>
              <a:t>		             (von Laue)</a:t>
            </a:r>
          </a:p>
          <a:p>
            <a:endParaRPr lang="en-US" altLang="nl-NL" smtClean="0"/>
          </a:p>
          <a:p>
            <a:r>
              <a:rPr lang="en-US" altLang="nl-NL" smtClean="0"/>
              <a:t>One would expect for directions of high-symmetry, the</a:t>
            </a:r>
          </a:p>
          <a:p>
            <a:r>
              <a:rPr lang="en-US" altLang="nl-NL" smtClean="0"/>
              <a:t>lowest-frequency simple-Bragg diffraction occurs at:</a:t>
            </a:r>
          </a:p>
          <a:p>
            <a:endParaRPr lang="nl-NL" altLang="nl-NL" smtClean="0"/>
          </a:p>
        </p:txBody>
      </p:sp>
      <p:graphicFrame>
        <p:nvGraphicFramePr>
          <p:cNvPr id="5124" name="Object 2"/>
          <p:cNvGraphicFramePr>
            <a:graphicFrameLocks noChangeAspect="1"/>
          </p:cNvGraphicFramePr>
          <p:nvPr/>
        </p:nvGraphicFramePr>
        <p:xfrm>
          <a:off x="295275" y="1892300"/>
          <a:ext cx="3240088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Equation" r:id="rId3" imgW="1155700" imgH="241300" progId="Equation.3">
                  <p:embed/>
                </p:oleObj>
              </mc:Choice>
              <mc:Fallback>
                <p:oleObj name="Equation" r:id="rId3" imgW="1155700" imgH="2413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275" y="1892300"/>
                        <a:ext cx="3240088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4"/>
          <p:cNvGraphicFramePr>
            <a:graphicFrameLocks noChangeAspect="1"/>
          </p:cNvGraphicFramePr>
          <p:nvPr/>
        </p:nvGraphicFramePr>
        <p:xfrm>
          <a:off x="276225" y="3681413"/>
          <a:ext cx="2041525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Equation" r:id="rId5" imgW="799753" imgH="253890" progId="Equation.3">
                  <p:embed/>
                </p:oleObj>
              </mc:Choice>
              <mc:Fallback>
                <p:oleObj name="Equation" r:id="rId5" imgW="799753" imgH="25389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225" y="3681413"/>
                        <a:ext cx="2041525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5"/>
          <p:cNvGraphicFramePr>
            <a:graphicFrameLocks noChangeAspect="1"/>
          </p:cNvGraphicFramePr>
          <p:nvPr/>
        </p:nvGraphicFramePr>
        <p:xfrm>
          <a:off x="5795963" y="5483225"/>
          <a:ext cx="2181225" cy="83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Equation" r:id="rId7" imgW="1028254" imgH="393529" progId="Equation.3">
                  <p:embed/>
                </p:oleObj>
              </mc:Choice>
              <mc:Fallback>
                <p:oleObj name="Equation" r:id="rId7" imgW="1028254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5483225"/>
                        <a:ext cx="2181225" cy="835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7" name="Object 6"/>
          <p:cNvGraphicFramePr>
            <a:graphicFrameLocks noChangeAspect="1"/>
          </p:cNvGraphicFramePr>
          <p:nvPr/>
        </p:nvGraphicFramePr>
        <p:xfrm>
          <a:off x="1547813" y="5627688"/>
          <a:ext cx="2376487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Equation" r:id="rId9" imgW="1079032" imgH="241195" progId="Equation.3">
                  <p:embed/>
                </p:oleObj>
              </mc:Choice>
              <mc:Fallback>
                <p:oleObj name="Equation" r:id="rId9" imgW="1079032" imgH="241195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5627688"/>
                        <a:ext cx="2376487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8" name="Picture 21" descr="Bragg-general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150" y="1487488"/>
            <a:ext cx="3802063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962025" y="0"/>
            <a:ext cx="8181975" cy="1079500"/>
          </a:xfrm>
        </p:spPr>
        <p:txBody>
          <a:bodyPr/>
          <a:lstStyle/>
          <a:p>
            <a:r>
              <a:rPr lang="nl-NL" altLang="nl-NL" smtClean="0"/>
              <a:t>Bragg diffraction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nl-NL" smtClean="0"/>
              <a:t>Bragg diffraction condition:</a:t>
            </a:r>
          </a:p>
          <a:p>
            <a:endParaRPr lang="en-US" altLang="nl-NL" smtClean="0"/>
          </a:p>
          <a:p>
            <a:endParaRPr lang="en-US" altLang="nl-NL" smtClean="0"/>
          </a:p>
          <a:p>
            <a:r>
              <a:rPr lang="en-US" altLang="nl-NL" smtClean="0"/>
              <a:t>In reciprocal space:</a:t>
            </a:r>
          </a:p>
          <a:p>
            <a:r>
              <a:rPr lang="en-US" altLang="nl-NL" smtClean="0"/>
              <a:t>				</a:t>
            </a:r>
          </a:p>
          <a:p>
            <a:r>
              <a:rPr lang="en-US" altLang="nl-NL" smtClean="0"/>
              <a:t>		             (von Laue)</a:t>
            </a:r>
          </a:p>
          <a:p>
            <a:endParaRPr lang="en-US" altLang="nl-NL" smtClean="0"/>
          </a:p>
          <a:p>
            <a:r>
              <a:rPr lang="en-US" altLang="nl-NL" smtClean="0"/>
              <a:t>One would expect for directions of high-symmetry, the</a:t>
            </a:r>
          </a:p>
          <a:p>
            <a:r>
              <a:rPr lang="en-US" altLang="nl-NL" smtClean="0"/>
              <a:t>lowest-frequency simple-Bragg diffraction occurs at:</a:t>
            </a:r>
          </a:p>
          <a:p>
            <a:endParaRPr lang="nl-NL" altLang="nl-NL" smtClean="0"/>
          </a:p>
        </p:txBody>
      </p:sp>
      <p:graphicFrame>
        <p:nvGraphicFramePr>
          <p:cNvPr id="6148" name="Object 2"/>
          <p:cNvGraphicFramePr>
            <a:graphicFrameLocks noChangeAspect="1"/>
          </p:cNvGraphicFramePr>
          <p:nvPr/>
        </p:nvGraphicFramePr>
        <p:xfrm>
          <a:off x="295275" y="1892300"/>
          <a:ext cx="3240088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Equation" r:id="rId3" imgW="1155700" imgH="241300" progId="Equation.3">
                  <p:embed/>
                </p:oleObj>
              </mc:Choice>
              <mc:Fallback>
                <p:oleObj name="Equation" r:id="rId3" imgW="1155700" imgH="2413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275" y="1892300"/>
                        <a:ext cx="3240088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3"/>
          <p:cNvGraphicFramePr>
            <a:graphicFrameLocks noChangeAspect="1"/>
          </p:cNvGraphicFramePr>
          <p:nvPr/>
        </p:nvGraphicFramePr>
        <p:xfrm>
          <a:off x="276225" y="3681413"/>
          <a:ext cx="2041525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Equation" r:id="rId5" imgW="799753" imgH="253890" progId="Equation.3">
                  <p:embed/>
                </p:oleObj>
              </mc:Choice>
              <mc:Fallback>
                <p:oleObj name="Equation" r:id="rId5" imgW="799753" imgH="25389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225" y="3681413"/>
                        <a:ext cx="2041525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0" name="Object 4"/>
          <p:cNvGraphicFramePr>
            <a:graphicFrameLocks noChangeAspect="1"/>
          </p:cNvGraphicFramePr>
          <p:nvPr/>
        </p:nvGraphicFramePr>
        <p:xfrm>
          <a:off x="5795963" y="5483225"/>
          <a:ext cx="2181225" cy="83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Equation" r:id="rId7" imgW="1028254" imgH="393529" progId="Equation.3">
                  <p:embed/>
                </p:oleObj>
              </mc:Choice>
              <mc:Fallback>
                <p:oleObj name="Equation" r:id="rId7" imgW="1028254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5483225"/>
                        <a:ext cx="2181225" cy="835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1" name="Object 5"/>
          <p:cNvGraphicFramePr>
            <a:graphicFrameLocks noChangeAspect="1"/>
          </p:cNvGraphicFramePr>
          <p:nvPr/>
        </p:nvGraphicFramePr>
        <p:xfrm>
          <a:off x="1547813" y="5627688"/>
          <a:ext cx="2376487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Equation" r:id="rId9" imgW="1079032" imgH="241195" progId="Equation.3">
                  <p:embed/>
                </p:oleObj>
              </mc:Choice>
              <mc:Fallback>
                <p:oleObj name="Equation" r:id="rId9" imgW="1079032" imgH="241195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5627688"/>
                        <a:ext cx="2376487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2" name="Picture 21" descr="Bragg-general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150" y="1487488"/>
            <a:ext cx="3802063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50825" y="1473200"/>
            <a:ext cx="8713788" cy="323215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kern="0" dirty="0">
              <a:solidFill>
                <a:sysClr val="windowText" lastClr="000000"/>
              </a:solidFill>
              <a:latin typeface="Verdana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>
                <a:solidFill>
                  <a:sysClr val="windowText" lastClr="000000"/>
                </a:solidFill>
                <a:latin typeface="Verdana" pitchFamily="34" charset="0"/>
              </a:rPr>
              <a:t>This statement is wrong.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kern="0" dirty="0">
              <a:solidFill>
                <a:sysClr val="windowText" lastClr="000000"/>
              </a:solidFill>
              <a:latin typeface="Verdana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>
                <a:solidFill>
                  <a:sysClr val="windowText" lastClr="000000"/>
                </a:solidFill>
                <a:latin typeface="Verdana" pitchFamily="34" charset="0"/>
              </a:rPr>
              <a:t>We find a significant </a:t>
            </a:r>
            <a:r>
              <a:rPr lang="en-US" sz="2400" kern="0" dirty="0" err="1">
                <a:solidFill>
                  <a:sysClr val="windowText" lastClr="000000"/>
                </a:solidFill>
                <a:latin typeface="Verdana" pitchFamily="34" charset="0"/>
              </a:rPr>
              <a:t>stopband</a:t>
            </a:r>
            <a:r>
              <a:rPr lang="en-US" sz="2400" kern="0" dirty="0">
                <a:solidFill>
                  <a:sysClr val="windowText" lastClr="000000"/>
                </a:solidFill>
                <a:latin typeface="Verdana" pitchFamily="34" charset="0"/>
              </a:rPr>
              <a:t> below the first-order simple-Bragg condition.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kern="0" dirty="0">
              <a:solidFill>
                <a:sysClr val="windowText" lastClr="000000"/>
              </a:solidFill>
              <a:latin typeface="Verdana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b="1" kern="0" dirty="0">
              <a:solidFill>
                <a:sysClr val="windowText" lastClr="000000"/>
              </a:solidFill>
              <a:latin typeface="Verdana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b="1" kern="0" dirty="0">
              <a:solidFill>
                <a:sysClr val="windowText" lastClr="000000"/>
              </a:solidFill>
              <a:latin typeface="Calibri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b="1" kern="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3" name="Multiply 12"/>
          <p:cNvSpPr/>
          <p:nvPr/>
        </p:nvSpPr>
        <p:spPr>
          <a:xfrm>
            <a:off x="-2844800" y="4365625"/>
            <a:ext cx="14546263" cy="2016125"/>
          </a:xfrm>
          <a:prstGeom prst="mathMultiply">
            <a:avLst/>
          </a:prstGeom>
          <a:solidFill>
            <a:srgbClr val="C0504D"/>
          </a:solidFill>
          <a:ln w="25400" cap="flat" cmpd="sng" algn="ctr">
            <a:solidFill>
              <a:srgbClr val="C0504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kern="0">
              <a:solidFill>
                <a:sysClr val="window" lastClr="FFFFFF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962025" y="0"/>
            <a:ext cx="8181975" cy="1079500"/>
          </a:xfrm>
        </p:spPr>
        <p:txBody>
          <a:bodyPr/>
          <a:lstStyle/>
          <a:p>
            <a:r>
              <a:rPr lang="nl-NL" altLang="nl-NL" smtClean="0"/>
              <a:t>Silicon 2D photonic crystals</a:t>
            </a:r>
          </a:p>
        </p:txBody>
      </p:sp>
      <p:pic>
        <p:nvPicPr>
          <p:cNvPr id="7171" name="Picture 13" descr="sqrtcoverthesis2.jpg"/>
          <p:cNvPicPr>
            <a:picLocks noChangeAspect="1"/>
          </p:cNvPicPr>
          <p:nvPr/>
        </p:nvPicPr>
        <p:blipFill>
          <a:blip r:embed="rId2">
            <a:lum bright="-4000" contrast="3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3" t="11617" r="21094" b="7890"/>
          <a:stretch>
            <a:fillRect/>
          </a:stretch>
        </p:blipFill>
        <p:spPr bwMode="auto">
          <a:xfrm>
            <a:off x="395288" y="1341438"/>
            <a:ext cx="5184775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Content Placeholder 4"/>
          <p:cNvSpPr txBox="1">
            <a:spLocks/>
          </p:cNvSpPr>
          <p:nvPr/>
        </p:nvSpPr>
        <p:spPr bwMode="auto">
          <a:xfrm>
            <a:off x="609600" y="1295400"/>
            <a:ext cx="8229600" cy="507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514350" algn="l">
              <a:spcBef>
                <a:spcPct val="20000"/>
              </a:spcBef>
              <a:buClr>
                <a:schemeClr val="accent2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 eaLnBrk="1" hangingPunct="1">
              <a:buClrTx/>
              <a:buSzTx/>
              <a:buFontTx/>
              <a:buNone/>
            </a:pPr>
            <a:endParaRPr lang="nl-NL" altLang="nl-NL" sz="28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173" name="Picture 5" descr="Ad3a_14112008_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3286125"/>
            <a:ext cx="2643188" cy="296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2Dtopview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1285875"/>
            <a:ext cx="2620963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Box 7"/>
          <p:cNvSpPr txBox="1">
            <a:spLocks noChangeArrowheads="1"/>
          </p:cNvSpPr>
          <p:nvPr/>
        </p:nvSpPr>
        <p:spPr bwMode="auto">
          <a:xfrm>
            <a:off x="6000750" y="2214563"/>
            <a:ext cx="6715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accent2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altLang="nl-NL" sz="1800">
                <a:solidFill>
                  <a:schemeClr val="bg1"/>
                </a:solidFill>
              </a:rPr>
              <a:t>1 </a:t>
            </a:r>
            <a:r>
              <a:rPr lang="nl-NL" altLang="nl-NL" sz="1800">
                <a:solidFill>
                  <a:schemeClr val="bg1"/>
                </a:solidFill>
                <a:latin typeface="Symbol" panose="05050102010706020507" pitchFamily="18" charset="2"/>
              </a:rPr>
              <a:t>m</a:t>
            </a:r>
            <a:r>
              <a:rPr lang="nl-NL" altLang="nl-NL" sz="1800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7176" name="TextBox 8"/>
          <p:cNvSpPr txBox="1">
            <a:spLocks noChangeArrowheads="1"/>
          </p:cNvSpPr>
          <p:nvPr/>
        </p:nvSpPr>
        <p:spPr bwMode="auto">
          <a:xfrm>
            <a:off x="6215063" y="5643563"/>
            <a:ext cx="6715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accent2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altLang="nl-NL" sz="1800">
                <a:solidFill>
                  <a:schemeClr val="bg1"/>
                </a:solidFill>
              </a:rPr>
              <a:t>1 </a:t>
            </a:r>
            <a:r>
              <a:rPr lang="nl-NL" altLang="nl-NL" sz="1800">
                <a:solidFill>
                  <a:schemeClr val="bg1"/>
                </a:solidFill>
                <a:latin typeface="Symbol" panose="05050102010706020507" pitchFamily="18" charset="2"/>
              </a:rPr>
              <a:t>m</a:t>
            </a:r>
            <a:r>
              <a:rPr lang="nl-NL" altLang="nl-NL" sz="1800">
                <a:solidFill>
                  <a:schemeClr val="bg1"/>
                </a:solidFill>
              </a:rPr>
              <a:t>m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rot="16200000" flipV="1">
            <a:off x="3601244" y="3966369"/>
            <a:ext cx="1428750" cy="9286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006850" y="3725863"/>
            <a:ext cx="1428750" cy="107156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71438" y="4373563"/>
            <a:ext cx="5643562" cy="27400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914400" lvl="1" indent="-51435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14400" lvl="1" indent="-514350">
              <a:spcBef>
                <a:spcPct val="20000"/>
              </a:spcBef>
              <a:buSzPct val="150000"/>
              <a:defRPr/>
            </a:pPr>
            <a:endParaRPr lang="en-U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14400" lvl="1" indent="-514350">
              <a:spcBef>
                <a:spcPct val="20000"/>
              </a:spcBef>
              <a:buSzPct val="150000"/>
              <a:defRPr/>
            </a:pPr>
            <a:r>
              <a:rPr lang="en-US" sz="2600" dirty="0">
                <a:latin typeface="+mn-lt"/>
                <a:ea typeface="Verdana" pitchFamily="34" charset="0"/>
                <a:cs typeface="Verdana" pitchFamily="34" charset="0"/>
              </a:rPr>
              <a:t>Measure reflectivity from these crystals</a:t>
            </a:r>
          </a:p>
          <a:p>
            <a:pPr marL="914400" lvl="1" indent="-51435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14400" lvl="1" indent="-51435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962025" y="0"/>
            <a:ext cx="8181975" cy="1079500"/>
          </a:xfrm>
        </p:spPr>
        <p:txBody>
          <a:bodyPr/>
          <a:lstStyle/>
          <a:p>
            <a:r>
              <a:rPr lang="nl-NL" altLang="nl-NL" smtClean="0"/>
              <a:t>Silicon 2D photonic crystals</a:t>
            </a:r>
          </a:p>
        </p:txBody>
      </p:sp>
      <p:sp>
        <p:nvSpPr>
          <p:cNvPr id="8195" name="Content Placeholder 4"/>
          <p:cNvSpPr txBox="1">
            <a:spLocks/>
          </p:cNvSpPr>
          <p:nvPr/>
        </p:nvSpPr>
        <p:spPr bwMode="auto">
          <a:xfrm>
            <a:off x="609600" y="1295400"/>
            <a:ext cx="8229600" cy="507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514350" algn="l">
              <a:spcBef>
                <a:spcPct val="20000"/>
              </a:spcBef>
              <a:buClr>
                <a:schemeClr val="accent2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 eaLnBrk="1" hangingPunct="1">
              <a:buClrTx/>
              <a:buSzTx/>
              <a:buFontTx/>
              <a:buNone/>
            </a:pPr>
            <a:endParaRPr lang="nl-NL" altLang="nl-NL" sz="28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196" name="Picture 12" descr="crysta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484313"/>
            <a:ext cx="5903912" cy="452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Content Placeholder 4"/>
          <p:cNvSpPr txBox="1">
            <a:spLocks/>
          </p:cNvSpPr>
          <p:nvPr/>
        </p:nvSpPr>
        <p:spPr bwMode="auto">
          <a:xfrm>
            <a:off x="609600" y="1295400"/>
            <a:ext cx="8229600" cy="507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514350" algn="l">
              <a:spcBef>
                <a:spcPct val="20000"/>
              </a:spcBef>
              <a:buClr>
                <a:schemeClr val="accent2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 eaLnBrk="1" hangingPunct="1">
              <a:buClrTx/>
              <a:buSzTx/>
              <a:buFontTx/>
              <a:buNone/>
            </a:pPr>
            <a:endParaRPr lang="nl-NL" altLang="nl-NL" sz="28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198" name="TextBox 14"/>
          <p:cNvSpPr txBox="1">
            <a:spLocks noChangeArrowheads="1"/>
          </p:cNvSpPr>
          <p:nvPr/>
        </p:nvSpPr>
        <p:spPr bwMode="auto">
          <a:xfrm>
            <a:off x="6215063" y="5643563"/>
            <a:ext cx="6715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accent2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altLang="nl-NL" sz="1800">
                <a:solidFill>
                  <a:schemeClr val="bg1"/>
                </a:solidFill>
              </a:rPr>
              <a:t>1 </a:t>
            </a:r>
            <a:r>
              <a:rPr lang="nl-NL" altLang="nl-NL" sz="1800">
                <a:solidFill>
                  <a:schemeClr val="bg1"/>
                </a:solidFill>
                <a:latin typeface="Symbol" panose="05050102010706020507" pitchFamily="18" charset="2"/>
              </a:rPr>
              <a:t>m</a:t>
            </a:r>
            <a:r>
              <a:rPr lang="nl-NL" altLang="nl-NL" sz="1800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1438" y="4373563"/>
            <a:ext cx="5643562" cy="27400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914400" lvl="1" indent="-51435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14400" lvl="1" indent="-514350">
              <a:spcBef>
                <a:spcPct val="20000"/>
              </a:spcBef>
              <a:buSzPct val="150000"/>
              <a:defRPr/>
            </a:pPr>
            <a:endParaRPr lang="en-U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14400" lvl="1" indent="-514350">
              <a:spcBef>
                <a:spcPct val="20000"/>
              </a:spcBef>
              <a:buSzPct val="150000"/>
              <a:defRPr/>
            </a:pPr>
            <a:r>
              <a:rPr lang="en-US" sz="2600" dirty="0">
                <a:latin typeface="+mn-lt"/>
                <a:ea typeface="Verdana" pitchFamily="34" charset="0"/>
                <a:cs typeface="Verdana" pitchFamily="34" charset="0"/>
              </a:rPr>
              <a:t>Measure reflectivity from these crystals</a:t>
            </a:r>
          </a:p>
          <a:p>
            <a:pPr marL="914400" lvl="1" indent="-51435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14400" lvl="1" indent="-51435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RefTEGMradi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2909888"/>
            <a:ext cx="4643438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RefTEGM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4" b="1485"/>
          <a:stretch>
            <a:fillRect/>
          </a:stretch>
        </p:blipFill>
        <p:spPr bwMode="auto">
          <a:xfrm>
            <a:off x="193675" y="1114425"/>
            <a:ext cx="4073525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itle 1"/>
          <p:cNvSpPr>
            <a:spLocks noGrp="1"/>
          </p:cNvSpPr>
          <p:nvPr>
            <p:ph type="title"/>
          </p:nvPr>
        </p:nvSpPr>
        <p:spPr>
          <a:xfrm>
            <a:off x="962025" y="0"/>
            <a:ext cx="8181975" cy="1079500"/>
          </a:xfrm>
        </p:spPr>
        <p:txBody>
          <a:bodyPr/>
          <a:lstStyle/>
          <a:p>
            <a:r>
              <a:rPr lang="nl-NL" altLang="nl-NL" smtClean="0">
                <a:latin typeface="Symbol" panose="05050102010706020507" pitchFamily="18" charset="2"/>
              </a:rPr>
              <a:t>GM</a:t>
            </a:r>
            <a:r>
              <a:rPr lang="nl-NL" altLang="nl-NL" smtClean="0"/>
              <a:t>’-direction</a:t>
            </a:r>
          </a:p>
        </p:txBody>
      </p:sp>
      <p:sp>
        <p:nvSpPr>
          <p:cNvPr id="9221" name="Content Placeholder 2"/>
          <p:cNvSpPr>
            <a:spLocks noGrp="1"/>
          </p:cNvSpPr>
          <p:nvPr>
            <p:ph idx="1"/>
          </p:nvPr>
        </p:nvSpPr>
        <p:spPr>
          <a:xfrm>
            <a:off x="4152900" y="1162050"/>
            <a:ext cx="4800600" cy="5132388"/>
          </a:xfrm>
        </p:spPr>
        <p:txBody>
          <a:bodyPr/>
          <a:lstStyle/>
          <a:p>
            <a:pPr marL="914400" lvl="1" indent="-514350" eaLnBrk="1" hangingPunct="1">
              <a:buClrTx/>
            </a:pPr>
            <a:r>
              <a:rPr lang="en-US" altLang="nl-NL" smtClean="0">
                <a:ea typeface="Verdana" panose="020B0604030504040204" pitchFamily="34" charset="0"/>
                <a:cs typeface="Verdana" panose="020B0604030504040204" pitchFamily="34" charset="0"/>
              </a:rPr>
              <a:t>Agreement with calculated stopgaps</a:t>
            </a:r>
          </a:p>
          <a:p>
            <a:pPr marL="914400" lvl="1" indent="-514350" eaLnBrk="1" hangingPunct="1">
              <a:buClrTx/>
            </a:pPr>
            <a:r>
              <a:rPr lang="en-US" altLang="nl-NL" smtClean="0">
                <a:ea typeface="Verdana" panose="020B0604030504040204" pitchFamily="34" charset="0"/>
                <a:cs typeface="Verdana" panose="020B0604030504040204" pitchFamily="34" charset="0"/>
              </a:rPr>
              <a:t>Simple-Bragg lowest frequency.</a:t>
            </a:r>
          </a:p>
          <a:p>
            <a:endParaRPr lang="nl-NL" altLang="nl-NL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962025" y="0"/>
            <a:ext cx="8181975" cy="1079500"/>
          </a:xfrm>
        </p:spPr>
        <p:txBody>
          <a:bodyPr/>
          <a:lstStyle/>
          <a:p>
            <a:r>
              <a:rPr lang="nl-NL" altLang="nl-NL" smtClean="0">
                <a:latin typeface="Symbol" panose="05050102010706020507" pitchFamily="18" charset="2"/>
              </a:rPr>
              <a:t>GK</a:t>
            </a:r>
            <a:r>
              <a:rPr lang="nl-NL" altLang="nl-NL" smtClean="0"/>
              <a:t>’-direction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152900" y="1143000"/>
            <a:ext cx="4800600" cy="5160963"/>
          </a:xfrm>
        </p:spPr>
        <p:txBody>
          <a:bodyPr/>
          <a:lstStyle/>
          <a:p>
            <a:pPr marL="914400" lvl="1" indent="-514350" eaLnBrk="1" hangingPunct="1">
              <a:buClrTx/>
            </a:pPr>
            <a:r>
              <a:rPr lang="en-US" altLang="nl-NL" smtClean="0">
                <a:ea typeface="Verdana" panose="020B0604030504040204" pitchFamily="34" charset="0"/>
                <a:cs typeface="Verdana" panose="020B0604030504040204" pitchFamily="34" charset="0"/>
              </a:rPr>
              <a:t>Agreement with calculated stopgaps</a:t>
            </a:r>
          </a:p>
          <a:p>
            <a:pPr marL="914400" lvl="1" indent="-514350" eaLnBrk="1" hangingPunct="1">
              <a:buClrTx/>
            </a:pPr>
            <a:r>
              <a:rPr lang="en-US" altLang="nl-NL" smtClean="0">
                <a:ea typeface="Verdana" panose="020B0604030504040204" pitchFamily="34" charset="0"/>
                <a:cs typeface="Verdana" panose="020B0604030504040204" pitchFamily="34" charset="0"/>
              </a:rPr>
              <a:t>Simple-Bragg not lowest frequency</a:t>
            </a:r>
          </a:p>
          <a:p>
            <a:endParaRPr lang="nl-NL" altLang="nl-NL" smtClean="0"/>
          </a:p>
        </p:txBody>
      </p:sp>
      <p:pic>
        <p:nvPicPr>
          <p:cNvPr id="10244" name="Picture 5" descr="RefTEGM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041400"/>
            <a:ext cx="4271963" cy="538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6" descr="RefTEGMradi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2971800"/>
            <a:ext cx="4533900" cy="333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1" descr="brillouin4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5" y="1000125"/>
            <a:ext cx="6356350" cy="456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14"/>
          <p:cNvSpPr>
            <a:spLocks noChangeArrowheads="1"/>
          </p:cNvSpPr>
          <p:nvPr/>
        </p:nvSpPr>
        <p:spPr bwMode="auto">
          <a:xfrm>
            <a:off x="0" y="4765675"/>
            <a:ext cx="9144000" cy="230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algn="l">
              <a:spcBef>
                <a:spcPct val="20000"/>
              </a:spcBef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514350" algn="l">
              <a:spcBef>
                <a:spcPct val="20000"/>
              </a:spcBef>
              <a:buClr>
                <a:schemeClr val="accent2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>
              <a:buClrTx/>
              <a:buSzTx/>
            </a:pPr>
            <a:endParaRPr lang="en-US" altLang="nl-NL" sz="2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buClrTx/>
            </a:pPr>
            <a:r>
              <a:rPr lang="en-US" altLang="nl-NL">
                <a:ea typeface="Verdana" panose="020B0604030504040204" pitchFamily="34" charset="0"/>
                <a:cs typeface="Verdana" panose="020B0604030504040204" pitchFamily="34" charset="0"/>
              </a:rPr>
              <a:t>For </a:t>
            </a:r>
            <a:r>
              <a:rPr lang="en-US" altLang="nl-NL">
                <a:latin typeface="Symbol" panose="05050102010706020507" pitchFamily="18" charset="2"/>
                <a:ea typeface="Verdana" panose="020B0604030504040204" pitchFamily="34" charset="0"/>
                <a:cs typeface="Verdana" panose="020B0604030504040204" pitchFamily="34" charset="0"/>
              </a:rPr>
              <a:t>GM</a:t>
            </a:r>
            <a:r>
              <a:rPr lang="en-US" altLang="nl-NL">
                <a:ea typeface="Verdana" panose="020B0604030504040204" pitchFamily="34" charset="0"/>
                <a:cs typeface="Verdana" panose="020B0604030504040204" pitchFamily="34" charset="0"/>
              </a:rPr>
              <a:t>’–direction diffraction on </a:t>
            </a:r>
            <a:r>
              <a:rPr lang="en-US" altLang="nl-NL">
                <a:latin typeface="Symbol" panose="05050102010706020507" pitchFamily="18" charset="2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en-US" altLang="nl-NL">
                <a:ea typeface="Verdana" panose="020B0604030504040204" pitchFamily="34" charset="0"/>
                <a:cs typeface="Verdana" panose="020B0604030504040204" pitchFamily="34" charset="0"/>
              </a:rPr>
              <a:t>’-point</a:t>
            </a:r>
          </a:p>
          <a:p>
            <a:pPr lvl="1">
              <a:buClrTx/>
            </a:pPr>
            <a:r>
              <a:rPr lang="en-US" altLang="nl-NL">
                <a:latin typeface="Symbol" panose="05050102010706020507" pitchFamily="18" charset="2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en-US" altLang="nl-NL">
                <a:ea typeface="Verdana" panose="020B0604030504040204" pitchFamily="34" charset="0"/>
                <a:cs typeface="Verdana" panose="020B0604030504040204" pitchFamily="34" charset="0"/>
              </a:rPr>
              <a:t>’-point: Simple Bragg diffraction</a:t>
            </a:r>
          </a:p>
          <a:p>
            <a:pPr lvl="1" algn="ctr">
              <a:buClrTx/>
              <a:buSzTx/>
              <a:buFontTx/>
              <a:buNone/>
            </a:pPr>
            <a:endParaRPr lang="en-US" altLang="nl-NL" sz="2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ctr">
              <a:buClrTx/>
              <a:buSzTx/>
            </a:pPr>
            <a:endParaRPr lang="en-US" altLang="nl-NL" sz="2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Title 3"/>
          <p:cNvSpPr txBox="1">
            <a:spLocks/>
          </p:cNvSpPr>
          <p:nvPr/>
        </p:nvSpPr>
        <p:spPr>
          <a:xfrm>
            <a:off x="609600" y="152400"/>
            <a:ext cx="8229600" cy="1071563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endParaRPr lang="en-US" sz="40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11269" name="Content Placeholder 4"/>
          <p:cNvSpPr txBox="1">
            <a:spLocks/>
          </p:cNvSpPr>
          <p:nvPr/>
        </p:nvSpPr>
        <p:spPr bwMode="auto">
          <a:xfrm>
            <a:off x="609600" y="1357313"/>
            <a:ext cx="822960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514350" algn="l">
              <a:spcBef>
                <a:spcPct val="20000"/>
              </a:spcBef>
              <a:buClr>
                <a:schemeClr val="accent2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 eaLnBrk="1" hangingPunct="1">
              <a:buClrTx/>
              <a:buSzTx/>
              <a:buFontTx/>
              <a:buNone/>
            </a:pPr>
            <a:endParaRPr lang="nl-NL" altLang="nl-NL" sz="28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270" name="Title 11"/>
          <p:cNvSpPr>
            <a:spLocks noGrp="1"/>
          </p:cNvSpPr>
          <p:nvPr>
            <p:ph type="title"/>
          </p:nvPr>
        </p:nvSpPr>
        <p:spPr>
          <a:xfrm>
            <a:off x="962025" y="0"/>
            <a:ext cx="8181975" cy="1079500"/>
          </a:xfrm>
        </p:spPr>
        <p:txBody>
          <a:bodyPr/>
          <a:lstStyle/>
          <a:p>
            <a:r>
              <a:rPr lang="nl-NL" altLang="nl-NL" smtClean="0"/>
              <a:t>Simple-Bragg diffraction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6516</TotalTime>
  <Words>319</Words>
  <Application>Microsoft Office PowerPoint</Application>
  <PresentationFormat>On-screen Show (4:3)</PresentationFormat>
  <Paragraphs>108</Paragraphs>
  <Slides>14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Calibri</vt:lpstr>
      <vt:lpstr>Symbol</vt:lpstr>
      <vt:lpstr>Verdana</vt:lpstr>
      <vt:lpstr>Times New Roman</vt:lpstr>
      <vt:lpstr>Arial</vt:lpstr>
      <vt:lpstr>Default Design</vt:lpstr>
      <vt:lpstr>Equation</vt:lpstr>
      <vt:lpstr>Observation of  sub-Bragg diffraction of waves </vt:lpstr>
      <vt:lpstr>Waves in periodic media</vt:lpstr>
      <vt:lpstr>Bragg diffraction</vt:lpstr>
      <vt:lpstr>Bragg diffraction</vt:lpstr>
      <vt:lpstr>Silicon 2D photonic crystals</vt:lpstr>
      <vt:lpstr>Silicon 2D photonic crystals</vt:lpstr>
      <vt:lpstr>GM’-direction</vt:lpstr>
      <vt:lpstr>GK’-direction</vt:lpstr>
      <vt:lpstr>Simple-Bragg diffraction</vt:lpstr>
      <vt:lpstr>Simple-Bragg diffraction</vt:lpstr>
      <vt:lpstr>Sub-Bragg diffraction</vt:lpstr>
      <vt:lpstr>Implications of sub-Bragg</vt:lpstr>
      <vt:lpstr>Summary</vt:lpstr>
      <vt:lpstr>PowerPoint Presentation</vt:lpstr>
    </vt:vector>
  </TitlesOfParts>
  <Company>COPS, Univ. Twente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Sub-Bragg</dc:title>
  <dc:subject>CLEO Europe 2011</dc:subject>
  <dc:creator>Simon Huisman</dc:creator>
  <cp:lastModifiedBy>willem vos</cp:lastModifiedBy>
  <cp:revision>467</cp:revision>
  <cp:lastPrinted>1601-01-01T00:00:00Z</cp:lastPrinted>
  <dcterms:created xsi:type="dcterms:W3CDTF">1601-01-01T00:00:00Z</dcterms:created>
  <dcterms:modified xsi:type="dcterms:W3CDTF">2019-06-06T15:02:04Z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